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jHTHAcTqSYMbrUTsXFG7KmUfRX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90745-0575-4C0C-97A8-A13D486F4708}">
  <a:tblStyle styleId="{0F690745-0575-4C0C-97A8-A13D486F47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AAD47D8-586D-4E3B-8202-29B5F0D45F9D}" styleName="Table_1">
    <a:wholeTbl>
      <a:tcTxStyle b="off" i="off">
        <a:font>
          <a:latin typeface="마루 부리 Beta"/>
          <a:ea typeface="마루 부리 Beta"/>
          <a:cs typeface="마루 부리 Beta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030154924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모델을 만들기 위해, 기존 수업 내용 중 이미지 전처리 방식과 이미지 분류 모델을 </a:t>
            </a:r>
            <a:r>
              <a:rPr lang="ko-KR">
                <a:solidFill>
                  <a:schemeClr val="dk1"/>
                </a:solidFill>
              </a:rPr>
              <a:t>활용하여 모델을 만들어보고자 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하이퍼 파라미터 조정은 다양한 optimizer와 metric을 이용해 최대의 성능으로 끌어올리고자 했습니다.</a:t>
            </a:r>
            <a:endParaRPr/>
          </a:p>
        </p:txBody>
      </p:sp>
      <p:sp>
        <p:nvSpPr>
          <p:cNvPr id="256" name="Google Shape;256;gd030154924_1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030154924_4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d030154924_4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03710b6c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03710b6c2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030154924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d030154924_1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0301549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d03015492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030154924_4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Best 몇 %인지 표기</a:t>
            </a:r>
            <a:endParaRPr/>
          </a:p>
        </p:txBody>
      </p:sp>
      <p:sp>
        <p:nvSpPr>
          <p:cNvPr id="316" name="Google Shape;316;gd030154924_4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03710b58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d03710b587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30154924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d030154924_7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030154924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d030154924_1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03015492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d030154924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03710b5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d03710b58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030154924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d030154924_1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030154924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방법(인스타그램 크롤링)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1단계: 조 단위 검수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2단계: 개별 검수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 배치 수정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d030154924_2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03015492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d030154924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030154924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d030154924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030154924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d030154924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030154924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ResNet 모델이 좀 더 overfitting 나지 않고 안정적이라고 판단해 여기서 좀 더  Fine Tuning을 해보자라고 정했다.</a:t>
            </a:r>
            <a:endParaRPr/>
          </a:p>
        </p:txBody>
      </p:sp>
      <p:sp>
        <p:nvSpPr>
          <p:cNvPr id="532" name="Google Shape;532;gd030154924_4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030154924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수가 너무 적어 추가하기로 결정</a:t>
            </a:r>
            <a:endParaRPr/>
          </a:p>
        </p:txBody>
      </p:sp>
      <p:sp>
        <p:nvSpPr>
          <p:cNvPr id="550" name="Google Shape;550;gd030154924_2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03710b58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d03710b587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030154924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VGG16으로 모델 변경후 진행 했더니, 정확도가 매우 안정적으로 높은 수치를 기록했다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데이터 추가 후 ResNet 모델 정확도가 크게 떨어졌고 (50 ~ 80%)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All training 진행 후 겨우 86%를 넘었다. 학습시간이 너무 오래 걸려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큰 데이터셋에서 오히려 불안정하다고 판단</a:t>
            </a:r>
            <a:endParaRPr/>
          </a:p>
        </p:txBody>
      </p:sp>
      <p:sp>
        <p:nvSpPr>
          <p:cNvPr id="571" name="Google Shape;571;gd030154924_1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030154924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best, worst 사진에 대한 % 표기</a:t>
            </a:r>
            <a:endParaRPr/>
          </a:p>
        </p:txBody>
      </p:sp>
      <p:sp>
        <p:nvSpPr>
          <p:cNvPr id="581" name="Google Shape;581;gd030154924_4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03710b6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d03710b6c2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030154924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d030154924_7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43742c6a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d43742c6a9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0301549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d03015492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03710b587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03710b58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best모델들이 worst로 표기되는일이 (혹은 반대) 아주 가끔씩 생기더라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43742c6a9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43742c6a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43742c6a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d43742c6a9_3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0301549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d03015492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03015492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해결되지 않은 문제점 작성 및 추후 방향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멀티레이블(못한 거)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가로로 바꿔보자</a:t>
            </a:r>
            <a:endParaRPr sz="1600"/>
          </a:p>
        </p:txBody>
      </p:sp>
      <p:sp>
        <p:nvSpPr>
          <p:cNvPr id="703" name="Google Shape;703;gd03015492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3742c6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 주제 논의 과정에서 정말 많은 주제들이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결과적으로 저희는 이미지처리를 할 수 있는 모델을 만들고 싶었기에 사진이라는 주제를 골라 관련된 시장조사를 시작했습니다.</a:t>
            </a:r>
            <a:endParaRPr/>
          </a:p>
        </p:txBody>
      </p:sp>
      <p:sp>
        <p:nvSpPr>
          <p:cNvPr id="123" name="Google Shape;123;gd43742c6a9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03710b6c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5" name="Google Shape;735;gd03710b6c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030154924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기준: 3분할, 수평, 빛 / 전신(종아리 vs 허벅지)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 사이즈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취향: 개인마다 생각한 사진의 이쁜 여부?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정성적, 주관적인 주제를 객관적인 기준으로 판단할 수 있을까?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모든 사람이 납득하는 일반화된 결과를 도출해낼 수 있을까?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-&gt; 객관적 기준을 모델이 학습하고 결과를 도출해낸다면 의미있는 작업이라고 생각</a:t>
            </a:r>
            <a:endParaRPr/>
          </a:p>
        </p:txBody>
      </p:sp>
      <p:sp>
        <p:nvSpPr>
          <p:cNvPr id="752" name="Google Shape;752;gd030154924_2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030154924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#2 : Best 사진 기준 설정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1) 주관적이고 정성적인 기준의 일반화, 객관화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 방법) 가장 정량적이고 육안으로도 구분할 수 있는 기준 탐색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최종 3가지 기준 : 3분할, 수평, 빛 번짐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문제점 2) 3가지 기준만으로는 Best 사진이라고 판단하기 어려움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해결 방법) 전문가의 사진을 수집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전문적인 사진 기술(심도 조절, 구도 등) 도 적용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문제점 3) 일반화된 모델 결과를 도출하기 어려움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해결 방법) 전문가의 사진을 수집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전문적인 사진 기술(심도 조절, 구도 등) 도 적용</a:t>
            </a:r>
            <a:endParaRPr sz="200"/>
          </a:p>
        </p:txBody>
      </p:sp>
      <p:sp>
        <p:nvSpPr>
          <p:cNvPr id="778" name="Google Shape;778;gd030154924_2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03015492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#1 : 사진 비율(왜곡가능)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크기가 동일해야 사진의 왜곡없이 학습 가능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크기를 동일하게 사용하는 사이트에서 데이터 수집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사이트 : 캐글, 인스타그램	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 : 일상 스냅 사진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97" name="Google Shape;797;gd030154924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030154924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#1 : 사진 비율(왜곡가능)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크기가 동일해야 사진의 왜곡없이 학습 가능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크기를 동일하게 사용하는 사이트에서 데이터 수집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사이트 : 캐글, 인스타그램	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 : 일상 스냅 사진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14" name="Google Shape;814;gd030154924_1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03710b6c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#1 : 사진 비율(왜곡가능)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크기가 동일해야 사진의 왜곡없이 학습 가능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크기를 동일하게 사용하는 사이트에서 데이터 수집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사이트 : 캐글, 인스타그램	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 : 일상 스냅 사진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33" name="Google Shape;833;gd03710b6c2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03710b6c2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#1 : 사진 비율(왜곡가능)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크기가 동일해야 사진의 왜곡없이 학습 가능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크기를 동일하게 사용하는 사이트에서 데이터 수집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사이트 : 캐글, 인스타그램	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 : 일상 스냅 사진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62" name="Google Shape;862;gd03710b6c2_3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43742c6a9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#1 : 사진 비율(왜곡가능)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크기가 동일해야 사진의 왜곡없이 학습 가능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크기를 동일하게 사용하는 사이트에서 데이터 수집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사이트 : 캐글, 인스타그램	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 : 일상 스냅 사진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6" name="Google Shape;876;gd43742c6a9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d03015492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d030154924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d43742c6a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d43742c6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030154924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>
                <a:solidFill>
                  <a:srgbClr val="554F4D"/>
                </a:solidFill>
              </a:rPr>
              <a:t> - SNS 이용률</a:t>
            </a:r>
            <a:endParaRPr sz="31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저희가 2, 30대이다보니 저희가 실생활에서 필요하다고 생각했던 모델을 만들고 싶었습니다.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사진과 관련된 서비스를 찾다보니 자연스럽게 인스타그램을 떠올리게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앱은 2015년부터 꾸준히 이용률이 증가했으며</a:t>
            </a:r>
            <a:r>
              <a:rPr lang="ko-KR">
                <a:solidFill>
                  <a:schemeClr val="dk1"/>
                </a:solidFill>
              </a:rPr>
              <a:t> 2, 30대 SNS 사용자들이 가장 많이 사용하는 앱이었기에 연관된 서비스를 만들</a:t>
            </a:r>
            <a:endParaRPr/>
          </a:p>
        </p:txBody>
      </p:sp>
      <p:sp>
        <p:nvSpPr>
          <p:cNvPr id="186" name="Google Shape;186;gd030154924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030154924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1) 원활한 모델링을 위한 colab 운영에 있어 가장 큰 기술적 issue</a:t>
            </a:r>
            <a:b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 방법) AWS를 함께 이용.</a:t>
            </a:r>
            <a:b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  조원들과 1차 모델링부터 소거법으로 Accuracy가 가장 높은 모델 채택</a:t>
            </a:r>
            <a:b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  각각의 조원들이 작업할 Fine Tuning을 사전 공유 후 겹치지 않도록 진행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24" name="Google Shape;924;gd030154924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d030154924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승은님이 주신 base 파일 각 조원들이 돌렸을때 각자 다른 수치가 나옴</a:t>
            </a:r>
            <a:endParaRPr/>
          </a:p>
        </p:txBody>
      </p:sp>
      <p:sp>
        <p:nvSpPr>
          <p:cNvPr id="943" name="Google Shape;943;gd030154924_4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03710b5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선택 이유 = 시간부족, GPU 부족(layer와 param도 많은데 데이터 양이 3배 정도 늘어나서)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접근방법 내용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Fine tuning 계속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d03710b58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d43742c6a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전반적으로 이런걸 느꼈더라 (요약)</a:t>
            </a:r>
            <a:endParaRPr/>
          </a:p>
        </p:txBody>
      </p:sp>
      <p:sp>
        <p:nvSpPr>
          <p:cNvPr id="990" name="Google Shape;990;gd43742c6a9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43742c6a9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사진의 중요성에 대해서 다시보게 됐다. </a:t>
            </a:r>
            <a:endParaRPr sz="18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이같이 코로나 시대에도 사람들은 자신들의 일상 사진을 공유하고 싶어하며 </a:t>
            </a:r>
            <a:endParaRPr sz="18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미디어물이 가장 많이 올라오는 인스타그램 앱에서 사진 콘텐츠가 동영상보다 약 36%가량 더 많다는 점이 저희 그룹이 </a:t>
            </a:r>
            <a:endParaRPr sz="18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사진에 대한 주제를 고르는데 큰 작용을 했습니다</a:t>
            </a:r>
            <a:endParaRPr sz="18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554F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2, 30대 기준 압도적인 이용률 보유</a:t>
            </a:r>
            <a:endParaRPr sz="1800">
              <a:solidFill>
                <a:srgbClr val="554F4D"/>
              </a:solidFill>
            </a:endParaRPr>
          </a:p>
        </p:txBody>
      </p:sp>
      <p:sp>
        <p:nvSpPr>
          <p:cNvPr id="200" name="Google Shape;200;gd43742c6a9_1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30154924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00"/>
              <a:buChar char="●"/>
            </a:pPr>
            <a:r>
              <a:rPr lang="ko-KR" sz="2300">
                <a:solidFill>
                  <a:srgbClr val="554F4D"/>
                </a:solidFill>
              </a:rPr>
              <a:t> - 사진 관련 검색 통계</a:t>
            </a:r>
            <a:endParaRPr sz="100">
              <a:solidFill>
                <a:srgbClr val="3C3C39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100"/>
              <a:buChar char="●"/>
            </a:pPr>
            <a:r>
              <a:rPr lang="ko-KR">
                <a:solidFill>
                  <a:srgbClr val="3C3C39"/>
                </a:solidFill>
              </a:rPr>
              <a:t>사진 잘 찍는 법에 대한 관심이 높음을 알 수 있음</a:t>
            </a:r>
            <a:endParaRPr>
              <a:solidFill>
                <a:srgbClr val="3C3C39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100"/>
              <a:buChar char="●"/>
            </a:pPr>
            <a:r>
              <a:rPr lang="ko-KR">
                <a:solidFill>
                  <a:srgbClr val="3C3C39"/>
                </a:solidFill>
              </a:rPr>
              <a:t>특히 인물 사진 잘 찍는 법에 대한 관심이 가장 높게 나타남</a:t>
            </a:r>
            <a:endParaRPr>
              <a:solidFill>
                <a:srgbClr val="3C3C3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400"/>
              <a:buChar char="●"/>
            </a:pPr>
            <a:r>
              <a:rPr b="1" lang="ko-KR" sz="1400">
                <a:solidFill>
                  <a:srgbClr val="333333"/>
                </a:solidFill>
              </a:rPr>
              <a:t>출처 (키워드 : 사진 잘 찍는 법)</a:t>
            </a:r>
            <a:endParaRPr b="1" sz="1400">
              <a:solidFill>
                <a:srgbClr val="33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400"/>
              <a:buChar char="●"/>
            </a:pPr>
            <a:r>
              <a:rPr b="1" lang="ko-KR" sz="1400">
                <a:solidFill>
                  <a:srgbClr val="333333"/>
                </a:solidFill>
              </a:rPr>
              <a:t>https://blackkiwi.net/service/keyword-analysis?keyword=%EC%82%AC%EC%A7%84%EC%9E%98%EC%B0%8D%EB%8A%94%EB%B2%95</a:t>
            </a:r>
            <a:endParaRPr>
              <a:solidFill>
                <a:srgbClr val="3C3C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d030154924_4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3710b6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100"/>
              <a:buChar char="●"/>
            </a:pPr>
            <a:r>
              <a:rPr lang="ko-KR" sz="3600">
                <a:solidFill>
                  <a:srgbClr val="554F4D"/>
                </a:solidFill>
              </a:rPr>
              <a:t> - 사진 관련 검색 통계</a:t>
            </a:r>
            <a:endParaRPr b="1" sz="14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100"/>
              <a:buChar char="●"/>
            </a:pPr>
            <a:r>
              <a:rPr b="1" lang="ko-KR" sz="1400">
                <a:solidFill>
                  <a:srgbClr val="333333"/>
                </a:solidFill>
              </a:rPr>
              <a:t>잘 찍는 법을 알려주는 내용은 시중에 많은 정보가 풀렸지만</a:t>
            </a:r>
            <a:endParaRPr b="1" sz="14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9"/>
              </a:buClr>
              <a:buSzPts val="1100"/>
              <a:buChar char="●"/>
            </a:pPr>
            <a:r>
              <a:rPr b="1" lang="ko-KR" sz="1400">
                <a:solidFill>
                  <a:srgbClr val="333333"/>
                </a:solidFill>
              </a:rPr>
              <a:t>내가 찍은 사진이 정말 잘 찍혔는지 객관적으로 확인하는 방법은 적다고 판단 → 확인할 수 있는 모델을 만들자</a:t>
            </a:r>
            <a:endParaRPr b="1" sz="14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3C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d03710b6c2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030154924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사진을 잘찍었냐 못찍었냐 판단하는 기준은 정성적 주제이기 때문에 정확한 기준이 필요함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정성적, 주관적인 주제를 객관적인 기준으로 판단할 수 있을까?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모든 사람이 납득하는 일반화된 결과를 도출해낼 수 있을까?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-&gt; 객관적 기준을 모델이 학습하고 결과를 도출해낸다면 의미있는 작업이라고 생각</a:t>
            </a:r>
            <a:endParaRPr/>
          </a:p>
        </p:txBody>
      </p:sp>
      <p:sp>
        <p:nvSpPr>
          <p:cNvPr id="241" name="Google Shape;241;gd030154924_2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9" name="Google Shape;59;p36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6.png"/><Relationship Id="rId6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Relationship Id="rId4" Type="http://schemas.openxmlformats.org/officeDocument/2006/relationships/image" Target="../media/image65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jpg"/><Relationship Id="rId4" Type="http://schemas.openxmlformats.org/officeDocument/2006/relationships/image" Target="../media/image6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jpg"/><Relationship Id="rId4" Type="http://schemas.openxmlformats.org/officeDocument/2006/relationships/image" Target="../media/image5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692901" y="5427550"/>
            <a:ext cx="515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dk1"/>
                </a:solidFill>
              </a:rPr>
              <a:t>3조</a:t>
            </a:r>
            <a:r>
              <a:rPr b="0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400">
                <a:solidFill>
                  <a:schemeClr val="lt2"/>
                </a:solidFill>
              </a:rPr>
              <a:t>포토그래퍼</a:t>
            </a:r>
            <a:endParaRPr b="0" i="0" sz="5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6301" y="6381000"/>
            <a:ext cx="537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조원: 전승우, 노한수, 송보미, 송승은</a:t>
            </a:r>
            <a:endParaRPr b="0" i="0" sz="2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030154924_1_18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gd030154924_1_18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gd030154924_1_18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d030154924_1_185"/>
          <p:cNvSpPr txBox="1"/>
          <p:nvPr/>
        </p:nvSpPr>
        <p:spPr>
          <a:xfrm>
            <a:off x="359481" y="434325"/>
            <a:ext cx="80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전공 수업과</a:t>
            </a:r>
            <a:r>
              <a:rPr lang="ko-KR" sz="3600">
                <a:solidFill>
                  <a:srgbClr val="554F4D"/>
                </a:solidFill>
              </a:rPr>
              <a:t>의 연관성</a:t>
            </a:r>
            <a:endParaRPr/>
          </a:p>
        </p:txBody>
      </p:sp>
      <p:sp>
        <p:nvSpPr>
          <p:cNvPr id="262" name="Google Shape;262;gd030154924_1_18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d030154924_1_185"/>
          <p:cNvSpPr/>
          <p:nvPr/>
        </p:nvSpPr>
        <p:spPr>
          <a:xfrm>
            <a:off x="852500" y="1080826"/>
            <a:ext cx="8467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62000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b="1"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전공 수업에서 학습한 종합적인 내용 적용 가능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264" name="Google Shape;264;gd030154924_1_185"/>
          <p:cNvGraphicFramePr/>
          <p:nvPr/>
        </p:nvGraphicFramePr>
        <p:xfrm>
          <a:off x="1550875" y="20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843900"/>
                <a:gridCol w="5998725"/>
              </a:tblGrid>
              <a:tr h="6171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이미지 데이터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Image generator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617125">
                <a:tc vMerge="1"/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CNN Modeling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775250">
                <a:tc vMerge="1"/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Transfer Learning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65" name="Google Shape;265;gd030154924_1_185"/>
          <p:cNvGraphicFramePr/>
          <p:nvPr/>
        </p:nvGraphicFramePr>
        <p:xfrm>
          <a:off x="1550875" y="405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843900"/>
                <a:gridCol w="5998725"/>
              </a:tblGrid>
              <a:tr h="7239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분류 모델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/>
                        <a:t>Confusion Matrix</a:t>
                      </a:r>
                      <a:r>
                        <a:rPr lang="ko-KR"/>
                        <a:t> 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723900">
                <a:tc vMerge="1"/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Loss Function : BCE, RMSE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723900">
                <a:tc vMerge="1"/>
                <a:tc>
                  <a:txBody>
                    <a:bodyPr/>
                    <a:lstStyle/>
                    <a:p>
                      <a:pPr indent="-342900" lvl="1" marL="914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○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Recall, Precision, F1 Score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030154924_4_20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gd030154924_4_201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gd030154924_4_20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d030154924_4_201"/>
          <p:cNvSpPr txBox="1"/>
          <p:nvPr/>
        </p:nvSpPr>
        <p:spPr>
          <a:xfrm>
            <a:off x="359470" y="434315"/>
            <a:ext cx="371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프로젝트 개요</a:t>
            </a:r>
            <a:endParaRPr/>
          </a:p>
        </p:txBody>
      </p:sp>
      <p:sp>
        <p:nvSpPr>
          <p:cNvPr id="274" name="Google Shape;274;gd030154924_4_201"/>
          <p:cNvSpPr/>
          <p:nvPr/>
        </p:nvSpPr>
        <p:spPr>
          <a:xfrm>
            <a:off x="1920150" y="1186050"/>
            <a:ext cx="1985100" cy="105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주제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5" name="Google Shape;275;gd030154924_4_201"/>
          <p:cNvSpPr/>
          <p:nvPr/>
        </p:nvSpPr>
        <p:spPr>
          <a:xfrm>
            <a:off x="3905250" y="1185963"/>
            <a:ext cx="6366600" cy="10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베스트 사진을 위한 모델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인물 전신 사진 중 베스트 사진 선택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76" name="Google Shape;276;gd030154924_4_201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d030154924_4_201"/>
          <p:cNvSpPr/>
          <p:nvPr/>
        </p:nvSpPr>
        <p:spPr>
          <a:xfrm>
            <a:off x="1920150" y="2312281"/>
            <a:ext cx="1985100" cy="400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수행 방향</a:t>
            </a:r>
            <a:endParaRPr sz="2500">
              <a:solidFill>
                <a:schemeClr val="lt1"/>
              </a:solidFill>
            </a:endParaRPr>
          </a:p>
        </p:txBody>
      </p:sp>
      <p:graphicFrame>
        <p:nvGraphicFramePr>
          <p:cNvPr id="278" name="Google Shape;278;gd030154924_4_201"/>
          <p:cNvGraphicFramePr/>
          <p:nvPr/>
        </p:nvGraphicFramePr>
        <p:xfrm>
          <a:off x="3905250" y="23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470925"/>
                <a:gridCol w="3895675"/>
              </a:tblGrid>
              <a:tr h="2042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이미지 이진 분류 모델 </a:t>
                      </a:r>
                      <a:endParaRPr b="1"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■ </a:t>
                      </a: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/ Worst  분류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■ 이미지 분류 확률 추출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■ 1에 가까울수록 Best</a:t>
                      </a:r>
                      <a:endParaRPr/>
                    </a:p>
                  </a:txBody>
                  <a:tcPr marT="91425" marB="91425" marR="91425" marL="342000" anchor="ctr"/>
                </a:tc>
              </a:tr>
              <a:tr h="196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Photo Select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■ </a:t>
                      </a: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분류 모델의 확률 활용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■ 가장 높은 점수의 사진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→ Best Photo 로 추출  </a:t>
                      </a:r>
                      <a:endParaRPr/>
                    </a:p>
                  </a:txBody>
                  <a:tcPr marT="91425" marB="91425" marR="91425" marL="342000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03710b6c2_0_188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gd03710b6c2_0_188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gd03710b6c2_0_188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d03710b6c2_0_188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</a:t>
            </a:r>
            <a:r>
              <a:rPr lang="ko-KR" sz="1100">
                <a:solidFill>
                  <a:srgbClr val="554F4D"/>
                </a:solidFill>
              </a:rPr>
              <a:t>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d03710b6c2_0_188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해당 모델의 필요성</a:t>
            </a:r>
            <a:endParaRPr/>
          </a:p>
        </p:txBody>
      </p:sp>
      <p:sp>
        <p:nvSpPr>
          <p:cNvPr id="288" name="Google Shape;288;gd03710b6c2_0_188"/>
          <p:cNvSpPr txBox="1"/>
          <p:nvPr/>
        </p:nvSpPr>
        <p:spPr>
          <a:xfrm>
            <a:off x="648000" y="1371600"/>
            <a:ext cx="882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사업</a:t>
            </a:r>
            <a:r>
              <a:rPr b="1" lang="ko-KR" sz="1900"/>
              <a:t>화 가능성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d03710b6c2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200" y="1460425"/>
            <a:ext cx="2842300" cy="25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d03710b6c2_0_188"/>
          <p:cNvSpPr txBox="1"/>
          <p:nvPr/>
        </p:nvSpPr>
        <p:spPr>
          <a:xfrm>
            <a:off x="901700" y="4418075"/>
            <a:ext cx="88236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2"/>
            </a:pPr>
            <a:r>
              <a:rPr b="1" lang="ko-KR" sz="1600"/>
              <a:t>SNS 와의 콜라보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ex)  인스타그램 기능으로 사진 촬영 &amp; 업로드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사진 촬영 후 Best값 출력 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여러장 업로드 전 Best 사진 제안</a:t>
            </a:r>
            <a:endParaRPr sz="1600"/>
          </a:p>
        </p:txBody>
      </p:sp>
      <p:pic>
        <p:nvPicPr>
          <p:cNvPr id="291" name="Google Shape;291;gd03710b6c2_0_188"/>
          <p:cNvPicPr preferRelativeResize="0"/>
          <p:nvPr/>
        </p:nvPicPr>
        <p:blipFill rotWithShape="1">
          <a:blip r:embed="rId4">
            <a:alphaModFix/>
          </a:blip>
          <a:srcRect b="0" l="0" r="66742" t="0"/>
          <a:stretch/>
        </p:blipFill>
        <p:spPr>
          <a:xfrm>
            <a:off x="8643625" y="4089362"/>
            <a:ext cx="1439016" cy="2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d03710b6c2_0_188"/>
          <p:cNvSpPr txBox="1"/>
          <p:nvPr/>
        </p:nvSpPr>
        <p:spPr>
          <a:xfrm>
            <a:off x="800400" y="2012225"/>
            <a:ext cx="8012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ko-KR" sz="1600">
                <a:solidFill>
                  <a:schemeClr val="dk1"/>
                </a:solidFill>
              </a:rPr>
              <a:t>카메라</a:t>
            </a:r>
            <a:r>
              <a:rPr b="1" lang="ko-KR" sz="1600">
                <a:solidFill>
                  <a:schemeClr val="dk1"/>
                </a:solidFill>
              </a:rPr>
              <a:t> 어플리케이션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ex) 사진찍은 직후 Best 사진들을 골라주는 자체 사진앱 제작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어울리는 필터 추천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30154924_1_203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d030154924_1_203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" name="Google Shape;299;gd030154924_1_203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d030154924_1_203"/>
          <p:cNvSpPr txBox="1"/>
          <p:nvPr/>
        </p:nvSpPr>
        <p:spPr>
          <a:xfrm>
            <a:off x="359478" y="434325"/>
            <a:ext cx="57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프로젝트 개발 환경</a:t>
            </a:r>
            <a:endParaRPr/>
          </a:p>
        </p:txBody>
      </p:sp>
      <p:sp>
        <p:nvSpPr>
          <p:cNvPr id="301" name="Google Shape;301;gd030154924_1_203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2" name="Google Shape;302;gd030154924_1_203"/>
          <p:cNvGraphicFramePr/>
          <p:nvPr/>
        </p:nvGraphicFramePr>
        <p:xfrm>
          <a:off x="1944463" y="11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685100"/>
                <a:gridCol w="1620350"/>
                <a:gridCol w="41682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lt1"/>
                          </a:solidFill>
                        </a:rPr>
                        <a:t>개발 언어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Python 3.7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lt1"/>
                          </a:solidFill>
                        </a:rPr>
                        <a:t>Editor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Jupyter Notebook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Google Colab Notebook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Visual Studio Code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1562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lt1"/>
                          </a:solidFill>
                        </a:rPr>
                        <a:t>Cloud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AWS - EC2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GPU : NVIDIA Tesla M60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56225">
                <a:tc vMerge="1"/>
                <a:tc vMerge="1"/>
                <a:tc vMerge="1"/>
              </a:tr>
              <a:tr h="114250">
                <a:tc vMerge="1"/>
                <a:tc vMerge="1"/>
                <a:tc vMerge="1"/>
              </a:tr>
              <a:tr h="4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lt1"/>
                          </a:solidFill>
                        </a:rPr>
                        <a:t>Tools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Git / Github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  <p:graphicFrame>
        <p:nvGraphicFramePr>
          <p:cNvPr id="303" name="Google Shape;303;gd030154924_1_203"/>
          <p:cNvGraphicFramePr/>
          <p:nvPr/>
        </p:nvGraphicFramePr>
        <p:xfrm>
          <a:off x="1944475" y="371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685100"/>
                <a:gridCol w="2234175"/>
                <a:gridCol w="3554425"/>
              </a:tblGrid>
              <a:tr h="396200">
                <a:tc row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Package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Deep Learning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Tensorflow 2.4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keras 2.4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Data Processing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Pandas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Numpy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Data Scraping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Selenium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Beautiful Soup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Data Visualization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Matplot Library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d030154924_0_3"/>
          <p:cNvPicPr preferRelativeResize="0"/>
          <p:nvPr/>
        </p:nvPicPr>
        <p:blipFill rotWithShape="1">
          <a:blip r:embed="rId3">
            <a:alphaModFix/>
          </a:blip>
          <a:srcRect b="2178" l="2379" r="2045" t="31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d030154924_0_3"/>
          <p:cNvSpPr/>
          <p:nvPr/>
        </p:nvSpPr>
        <p:spPr>
          <a:xfrm>
            <a:off x="540083" y="3848242"/>
            <a:ext cx="5556000" cy="11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d030154924_0_3"/>
          <p:cNvSpPr/>
          <p:nvPr/>
        </p:nvSpPr>
        <p:spPr>
          <a:xfrm>
            <a:off x="540084" y="2104246"/>
            <a:ext cx="2340000" cy="1743900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d030154924_0_3"/>
          <p:cNvCxnSpPr/>
          <p:nvPr/>
        </p:nvCxnSpPr>
        <p:spPr>
          <a:xfrm>
            <a:off x="540084" y="5181600"/>
            <a:ext cx="116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gd030154924_0_3"/>
          <p:cNvSpPr txBox="1"/>
          <p:nvPr/>
        </p:nvSpPr>
        <p:spPr>
          <a:xfrm flipH="1">
            <a:off x="718966" y="2318404"/>
            <a:ext cx="15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030154924_0_3"/>
          <p:cNvSpPr txBox="1"/>
          <p:nvPr/>
        </p:nvSpPr>
        <p:spPr>
          <a:xfrm>
            <a:off x="718827" y="4090150"/>
            <a:ext cx="48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1"/>
                </a:solidFill>
              </a:rPr>
              <a:t>팀 구성 및 역할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30154924_4_22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gd030154924_4_221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gd030154924_4_22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d030154924_4_221"/>
          <p:cNvSpPr txBox="1"/>
          <p:nvPr/>
        </p:nvSpPr>
        <p:spPr>
          <a:xfrm>
            <a:off x="301120" y="434327"/>
            <a:ext cx="371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팀 구성 및 역할</a:t>
            </a:r>
            <a:endParaRPr/>
          </a:p>
        </p:txBody>
      </p:sp>
      <p:graphicFrame>
        <p:nvGraphicFramePr>
          <p:cNvPr id="322" name="Google Shape;322;gd030154924_4_221"/>
          <p:cNvGraphicFramePr/>
          <p:nvPr/>
        </p:nvGraphicFramePr>
        <p:xfrm>
          <a:off x="661998" y="5306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{8AAD47D8-586D-4E3B-8202-29B5F0D45F9D}</a:tableStyleId>
              </a:tblPr>
              <a:tblGrid>
                <a:gridCol w="2717000"/>
                <a:gridCol w="2717000"/>
                <a:gridCol w="2717000"/>
                <a:gridCol w="2717000"/>
              </a:tblGrid>
              <a:tr h="58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조장 : 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: 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: 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 : 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8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전승우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노한수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송보미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송승은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8950" marB="48950" marR="97925" marL="979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3" name="Google Shape;323;gd030154924_4_221"/>
          <p:cNvSpPr/>
          <p:nvPr/>
        </p:nvSpPr>
        <p:spPr>
          <a:xfrm>
            <a:off x="662000" y="1561225"/>
            <a:ext cx="2717100" cy="3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d030154924_4_221"/>
          <p:cNvSpPr/>
          <p:nvPr/>
        </p:nvSpPr>
        <p:spPr>
          <a:xfrm>
            <a:off x="3379100" y="1561225"/>
            <a:ext cx="2717100" cy="3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d030154924_4_221"/>
          <p:cNvSpPr/>
          <p:nvPr/>
        </p:nvSpPr>
        <p:spPr>
          <a:xfrm>
            <a:off x="6096000" y="1561225"/>
            <a:ext cx="2717100" cy="3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d030154924_4_221"/>
          <p:cNvSpPr/>
          <p:nvPr/>
        </p:nvSpPr>
        <p:spPr>
          <a:xfrm>
            <a:off x="8813100" y="1561200"/>
            <a:ext cx="2717100" cy="3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d030154924_4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0" y="1561225"/>
            <a:ext cx="2717100" cy="36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030154924_4_221"/>
          <p:cNvPicPr preferRelativeResize="0"/>
          <p:nvPr/>
        </p:nvPicPr>
        <p:blipFill rotWithShape="1">
          <a:blip r:embed="rId4">
            <a:alphaModFix/>
          </a:blip>
          <a:srcRect b="0" l="24638" r="24633" t="0"/>
          <a:stretch/>
        </p:blipFill>
        <p:spPr>
          <a:xfrm>
            <a:off x="8813100" y="1561200"/>
            <a:ext cx="2717101" cy="36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030154924_4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927869" y="2012429"/>
            <a:ext cx="3609836" cy="270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d030154924_4_221"/>
          <p:cNvPicPr preferRelativeResize="0"/>
          <p:nvPr/>
        </p:nvPicPr>
        <p:blipFill rotWithShape="1">
          <a:blip r:embed="rId6">
            <a:alphaModFix/>
          </a:blip>
          <a:srcRect b="0" l="10705" r="16667" t="0"/>
          <a:stretch/>
        </p:blipFill>
        <p:spPr>
          <a:xfrm>
            <a:off x="6100863" y="1561200"/>
            <a:ext cx="2707376" cy="36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d030154924_4_221"/>
          <p:cNvSpPr txBox="1"/>
          <p:nvPr/>
        </p:nvSpPr>
        <p:spPr>
          <a:xfrm>
            <a:off x="196486" y="172725"/>
            <a:ext cx="265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2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sz="1100">
                <a:solidFill>
                  <a:srgbClr val="554F4D"/>
                </a:solidFill>
              </a:rPr>
              <a:t> 팀 구성 및 역할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gd03710b587_0_158"/>
          <p:cNvGraphicFramePr/>
          <p:nvPr/>
        </p:nvGraphicFramePr>
        <p:xfrm>
          <a:off x="305875" y="12378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579550"/>
                <a:gridCol w="2414750"/>
                <a:gridCol w="3161375"/>
                <a:gridCol w="2340525"/>
                <a:gridCol w="2084050"/>
              </a:tblGrid>
              <a:tr h="106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단계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E91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STEP 1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STEP 2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STEP 3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</a:rPr>
                        <a:t>STEP 4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</a:tr>
              <a:tr h="133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활동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9F6C6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아이디어 및 의견 제시,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일정, 역할 확인 및 공유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정보 공유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(데이터셋, 코드, 리서치 자료 등)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검토 및 차후 일정 공유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시간 외 공유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67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사용 Tool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E91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7" name="Google Shape;337;gd03710b587_0_158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d03710b587_0_158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gd03710b587_0_158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d03710b587_0_158"/>
          <p:cNvSpPr txBox="1"/>
          <p:nvPr/>
        </p:nvSpPr>
        <p:spPr>
          <a:xfrm>
            <a:off x="543845" y="401802"/>
            <a:ext cx="371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의사소통 관리</a:t>
            </a:r>
            <a:endParaRPr/>
          </a:p>
        </p:txBody>
      </p:sp>
      <p:pic>
        <p:nvPicPr>
          <p:cNvPr id="341" name="Google Shape;341;gd03710b587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47" y="4231613"/>
            <a:ext cx="1610361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d03710b587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10" y="4979425"/>
            <a:ext cx="934531" cy="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d03710b587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9712" y="4166825"/>
            <a:ext cx="1149779" cy="11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d03710b587_0_158"/>
          <p:cNvSpPr txBox="1"/>
          <p:nvPr/>
        </p:nvSpPr>
        <p:spPr>
          <a:xfrm>
            <a:off x="4413025" y="5853325"/>
            <a:ext cx="13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</a:rPr>
              <a:t>Google Drive</a:t>
            </a:r>
            <a:endParaRPr sz="1600">
              <a:solidFill>
                <a:srgbClr val="3A3838"/>
              </a:solidFill>
            </a:endParaRPr>
          </a:p>
        </p:txBody>
      </p:sp>
      <p:pic>
        <p:nvPicPr>
          <p:cNvPr id="345" name="Google Shape;345;gd03710b587_0_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188" y="4979425"/>
            <a:ext cx="984945" cy="934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gd03710b587_0_158"/>
          <p:cNvGrpSpPr/>
          <p:nvPr/>
        </p:nvGrpSpPr>
        <p:grpSpPr>
          <a:xfrm>
            <a:off x="5236350" y="3682925"/>
            <a:ext cx="1397700" cy="1256700"/>
            <a:chOff x="4544775" y="3074375"/>
            <a:chExt cx="1397700" cy="1256700"/>
          </a:xfrm>
        </p:grpSpPr>
        <p:pic>
          <p:nvPicPr>
            <p:cNvPr id="347" name="Google Shape;347;gd03710b587_0_1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73376" y="3074375"/>
              <a:ext cx="901801" cy="90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gd03710b587_0_158"/>
            <p:cNvSpPr txBox="1"/>
            <p:nvPr/>
          </p:nvSpPr>
          <p:spPr>
            <a:xfrm>
              <a:off x="4544775" y="3899975"/>
              <a:ext cx="139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3A3838"/>
                  </a:solidFill>
                </a:rPr>
                <a:t>Google Doc</a:t>
              </a:r>
              <a:endParaRPr sz="1600">
                <a:solidFill>
                  <a:srgbClr val="3A3838"/>
                </a:solidFill>
              </a:endParaRPr>
            </a:p>
          </p:txBody>
        </p:sp>
      </p:grpSp>
      <p:sp>
        <p:nvSpPr>
          <p:cNvPr id="349" name="Google Shape;349;gd03710b587_0_158"/>
          <p:cNvSpPr txBox="1"/>
          <p:nvPr/>
        </p:nvSpPr>
        <p:spPr>
          <a:xfrm>
            <a:off x="5952813" y="5891425"/>
            <a:ext cx="13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</a:rPr>
              <a:t>GitHub</a:t>
            </a:r>
            <a:endParaRPr sz="1600">
              <a:solidFill>
                <a:srgbClr val="3A3838"/>
              </a:solidFill>
            </a:endParaRPr>
          </a:p>
        </p:txBody>
      </p:sp>
      <p:pic>
        <p:nvPicPr>
          <p:cNvPr id="350" name="Google Shape;350;gd03710b587_0_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6574" y="4166825"/>
            <a:ext cx="1107199" cy="10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d03710b587_0_158"/>
          <p:cNvSpPr txBox="1"/>
          <p:nvPr/>
        </p:nvSpPr>
        <p:spPr>
          <a:xfrm>
            <a:off x="10191325" y="5255025"/>
            <a:ext cx="13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</a:rPr>
              <a:t>KaKaoTalk</a:t>
            </a:r>
            <a:endParaRPr sz="1600">
              <a:solidFill>
                <a:srgbClr val="3A3838"/>
              </a:solidFill>
            </a:endParaRPr>
          </a:p>
        </p:txBody>
      </p:sp>
      <p:sp>
        <p:nvSpPr>
          <p:cNvPr id="352" name="Google Shape;352;gd03710b587_0_158"/>
          <p:cNvSpPr txBox="1"/>
          <p:nvPr/>
        </p:nvSpPr>
        <p:spPr>
          <a:xfrm>
            <a:off x="7829550" y="5178825"/>
            <a:ext cx="161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</a:rPr>
              <a:t>Google Sheet</a:t>
            </a:r>
            <a:endParaRPr sz="1600">
              <a:solidFill>
                <a:srgbClr val="3A3838"/>
              </a:solidFill>
            </a:endParaRPr>
          </a:p>
        </p:txBody>
      </p:sp>
      <p:sp>
        <p:nvSpPr>
          <p:cNvPr id="353" name="Google Shape;353;gd03710b587_0_158"/>
          <p:cNvSpPr txBox="1"/>
          <p:nvPr/>
        </p:nvSpPr>
        <p:spPr>
          <a:xfrm>
            <a:off x="2300825" y="5133425"/>
            <a:ext cx="161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</a:rPr>
              <a:t>ZOOM Meeting</a:t>
            </a:r>
            <a:endParaRPr sz="1600">
              <a:solidFill>
                <a:srgbClr val="3A3838"/>
              </a:solidFill>
            </a:endParaRPr>
          </a:p>
        </p:txBody>
      </p:sp>
      <p:sp>
        <p:nvSpPr>
          <p:cNvPr id="354" name="Google Shape;354;gd03710b587_0_158"/>
          <p:cNvSpPr txBox="1"/>
          <p:nvPr/>
        </p:nvSpPr>
        <p:spPr>
          <a:xfrm>
            <a:off x="196486" y="172725"/>
            <a:ext cx="265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2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sz="1100">
                <a:solidFill>
                  <a:srgbClr val="554F4D"/>
                </a:solidFill>
              </a:rPr>
              <a:t> 팀 구성 및 역할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6C69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d030154924_7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-5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d030154924_7_9"/>
          <p:cNvSpPr/>
          <p:nvPr/>
        </p:nvSpPr>
        <p:spPr>
          <a:xfrm>
            <a:off x="6655981" y="2679404"/>
            <a:ext cx="5082300" cy="14991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d030154924_7_9"/>
          <p:cNvSpPr/>
          <p:nvPr/>
        </p:nvSpPr>
        <p:spPr>
          <a:xfrm>
            <a:off x="311483" y="3848242"/>
            <a:ext cx="5556000" cy="11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d030154924_7_9"/>
          <p:cNvSpPr/>
          <p:nvPr/>
        </p:nvSpPr>
        <p:spPr>
          <a:xfrm>
            <a:off x="311484" y="2104246"/>
            <a:ext cx="2340000" cy="1743900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d030154924_7_9"/>
          <p:cNvSpPr txBox="1"/>
          <p:nvPr/>
        </p:nvSpPr>
        <p:spPr>
          <a:xfrm flipH="1">
            <a:off x="490366" y="2318404"/>
            <a:ext cx="15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d030154924_7_9"/>
          <p:cNvSpPr txBox="1"/>
          <p:nvPr/>
        </p:nvSpPr>
        <p:spPr>
          <a:xfrm>
            <a:off x="490227" y="4090150"/>
            <a:ext cx="449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1"/>
                </a:solidFill>
              </a:rPr>
              <a:t>수행절차 및 방법</a:t>
            </a:r>
            <a:endParaRPr/>
          </a:p>
        </p:txBody>
      </p:sp>
      <p:cxnSp>
        <p:nvCxnSpPr>
          <p:cNvPr id="365" name="Google Shape;365;gd030154924_7_9"/>
          <p:cNvCxnSpPr/>
          <p:nvPr/>
        </p:nvCxnSpPr>
        <p:spPr>
          <a:xfrm>
            <a:off x="311484" y="5181600"/>
            <a:ext cx="116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030154924_1_385"/>
          <p:cNvSpPr/>
          <p:nvPr/>
        </p:nvSpPr>
        <p:spPr>
          <a:xfrm>
            <a:off x="1729225" y="2248775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71" name="Google Shape;371;gd030154924_1_38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gd030154924_1_38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gd030154924_1_38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d030154924_1_38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gd030154924_1_385"/>
          <p:cNvGrpSpPr/>
          <p:nvPr/>
        </p:nvGrpSpPr>
        <p:grpSpPr>
          <a:xfrm>
            <a:off x="919375" y="1286150"/>
            <a:ext cx="2520600" cy="2317938"/>
            <a:chOff x="385975" y="1286038"/>
            <a:chExt cx="2520600" cy="2399026"/>
          </a:xfrm>
        </p:grpSpPr>
        <p:sp>
          <p:nvSpPr>
            <p:cNvPr id="376" name="Google Shape;376;gd030154924_1_385"/>
            <p:cNvSpPr/>
            <p:nvPr/>
          </p:nvSpPr>
          <p:spPr>
            <a:xfrm>
              <a:off x="385975" y="2818963"/>
              <a:ext cx="25206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전체 과정 설계도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gd030154924_1_385"/>
            <p:cNvSpPr/>
            <p:nvPr/>
          </p:nvSpPr>
          <p:spPr>
            <a:xfrm>
              <a:off x="385975" y="1286038"/>
              <a:ext cx="2520600" cy="119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1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프로젝트 설계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378" name="Google Shape;378;gd030154924_1_385"/>
          <p:cNvSpPr txBox="1"/>
          <p:nvPr/>
        </p:nvSpPr>
        <p:spPr>
          <a:xfrm>
            <a:off x="301127" y="434325"/>
            <a:ext cx="537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프로젝트 프레임워크</a:t>
            </a:r>
            <a:endParaRPr/>
          </a:p>
        </p:txBody>
      </p:sp>
      <p:sp>
        <p:nvSpPr>
          <p:cNvPr id="379" name="Google Shape;379;gd030154924_1_385"/>
          <p:cNvSpPr/>
          <p:nvPr/>
        </p:nvSpPr>
        <p:spPr>
          <a:xfrm>
            <a:off x="3635525" y="1466700"/>
            <a:ext cx="590400" cy="9018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d030154924_1_385"/>
          <p:cNvSpPr/>
          <p:nvPr/>
        </p:nvSpPr>
        <p:spPr>
          <a:xfrm>
            <a:off x="5383725" y="2248775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381" name="Google Shape;381;gd030154924_1_385"/>
          <p:cNvGrpSpPr/>
          <p:nvPr/>
        </p:nvGrpSpPr>
        <p:grpSpPr>
          <a:xfrm>
            <a:off x="4421475" y="1286150"/>
            <a:ext cx="2789400" cy="2317951"/>
            <a:chOff x="385975" y="1286038"/>
            <a:chExt cx="2789400" cy="2399038"/>
          </a:xfrm>
        </p:grpSpPr>
        <p:sp>
          <p:nvSpPr>
            <p:cNvPr id="382" name="Google Shape;382;gd030154924_1_385"/>
            <p:cNvSpPr/>
            <p:nvPr/>
          </p:nvSpPr>
          <p:spPr>
            <a:xfrm>
              <a:off x="385975" y="2818976"/>
              <a:ext cx="27894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Dataset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3" name="Google Shape;383;gd030154924_1_385"/>
            <p:cNvSpPr/>
            <p:nvPr/>
          </p:nvSpPr>
          <p:spPr>
            <a:xfrm>
              <a:off x="385975" y="1286038"/>
              <a:ext cx="2789400" cy="119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2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데이</a:t>
              </a:r>
              <a:r>
                <a:rPr b="1" lang="ko-KR" sz="2000">
                  <a:solidFill>
                    <a:schemeClr val="lt1"/>
                  </a:solidFill>
                </a:rPr>
                <a:t>터 수집 및 전처리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384" name="Google Shape;384;gd030154924_1_385"/>
          <p:cNvSpPr/>
          <p:nvPr/>
        </p:nvSpPr>
        <p:spPr>
          <a:xfrm>
            <a:off x="9043525" y="2248775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385" name="Google Shape;385;gd030154924_1_385"/>
          <p:cNvGrpSpPr/>
          <p:nvPr/>
        </p:nvGrpSpPr>
        <p:grpSpPr>
          <a:xfrm>
            <a:off x="8081275" y="1286150"/>
            <a:ext cx="2789400" cy="2317951"/>
            <a:chOff x="385975" y="1286038"/>
            <a:chExt cx="2789400" cy="2399038"/>
          </a:xfrm>
        </p:grpSpPr>
        <p:sp>
          <p:nvSpPr>
            <p:cNvPr id="386" name="Google Shape;386;gd030154924_1_385"/>
            <p:cNvSpPr/>
            <p:nvPr/>
          </p:nvSpPr>
          <p:spPr>
            <a:xfrm>
              <a:off x="385975" y="2818976"/>
              <a:ext cx="27894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4개 중 1개 모델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7" name="Google Shape;387;gd030154924_1_385"/>
            <p:cNvSpPr/>
            <p:nvPr/>
          </p:nvSpPr>
          <p:spPr>
            <a:xfrm>
              <a:off x="385975" y="1286038"/>
              <a:ext cx="2789400" cy="119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3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1</a:t>
              </a:r>
              <a:r>
                <a:rPr b="1" lang="ko-KR" sz="2000">
                  <a:solidFill>
                    <a:schemeClr val="lt1"/>
                  </a:solidFill>
                </a:rPr>
                <a:t>차 모델링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388" name="Google Shape;388;gd030154924_1_385"/>
          <p:cNvSpPr/>
          <p:nvPr/>
        </p:nvSpPr>
        <p:spPr>
          <a:xfrm>
            <a:off x="1729225" y="4964850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389" name="Google Shape;389;gd030154924_1_385"/>
          <p:cNvGrpSpPr/>
          <p:nvPr/>
        </p:nvGrpSpPr>
        <p:grpSpPr>
          <a:xfrm>
            <a:off x="919375" y="4002225"/>
            <a:ext cx="2520600" cy="2317938"/>
            <a:chOff x="385975" y="1286038"/>
            <a:chExt cx="2520600" cy="2399026"/>
          </a:xfrm>
        </p:grpSpPr>
        <p:sp>
          <p:nvSpPr>
            <p:cNvPr id="390" name="Google Shape;390;gd030154924_1_385"/>
            <p:cNvSpPr/>
            <p:nvPr/>
          </p:nvSpPr>
          <p:spPr>
            <a:xfrm>
              <a:off x="385975" y="2818963"/>
              <a:ext cx="25206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모델 도출</a:t>
              </a:r>
              <a:r>
                <a:rPr lang="ko-KR" sz="1800">
                  <a:solidFill>
                    <a:schemeClr val="dk1"/>
                  </a:solidFill>
                </a:rPr>
                <a:t>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gd030154924_1_385"/>
            <p:cNvSpPr/>
            <p:nvPr/>
          </p:nvSpPr>
          <p:spPr>
            <a:xfrm>
              <a:off x="385975" y="1286038"/>
              <a:ext cx="2520600" cy="119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4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2</a:t>
              </a:r>
              <a:r>
                <a:rPr b="1" lang="ko-KR" sz="2000">
                  <a:solidFill>
                    <a:schemeClr val="lt1"/>
                  </a:solidFill>
                </a:rPr>
                <a:t>차 모델링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392" name="Google Shape;392;gd030154924_1_385"/>
          <p:cNvSpPr/>
          <p:nvPr/>
        </p:nvSpPr>
        <p:spPr>
          <a:xfrm>
            <a:off x="5383725" y="4964850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393" name="Google Shape;393;gd030154924_1_385"/>
          <p:cNvGrpSpPr/>
          <p:nvPr/>
        </p:nvGrpSpPr>
        <p:grpSpPr>
          <a:xfrm>
            <a:off x="4421475" y="4002225"/>
            <a:ext cx="2789400" cy="2317951"/>
            <a:chOff x="385975" y="1286038"/>
            <a:chExt cx="2789400" cy="2399038"/>
          </a:xfrm>
        </p:grpSpPr>
        <p:sp>
          <p:nvSpPr>
            <p:cNvPr id="394" name="Google Shape;394;gd030154924_1_385"/>
            <p:cNvSpPr/>
            <p:nvPr/>
          </p:nvSpPr>
          <p:spPr>
            <a:xfrm>
              <a:off x="385975" y="2818976"/>
              <a:ext cx="27894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최종 분류 모델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gd030154924_1_385"/>
            <p:cNvSpPr/>
            <p:nvPr/>
          </p:nvSpPr>
          <p:spPr>
            <a:xfrm>
              <a:off x="385975" y="1286038"/>
              <a:ext cx="2789400" cy="119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5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최</a:t>
              </a:r>
              <a:r>
                <a:rPr b="1" lang="ko-KR" sz="2000">
                  <a:solidFill>
                    <a:schemeClr val="lt1"/>
                  </a:solidFill>
                </a:rPr>
                <a:t>종 모델 테스트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396" name="Google Shape;396;gd030154924_1_385"/>
          <p:cNvSpPr/>
          <p:nvPr/>
        </p:nvSpPr>
        <p:spPr>
          <a:xfrm>
            <a:off x="9043525" y="4964850"/>
            <a:ext cx="784800" cy="54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397" name="Google Shape;397;gd030154924_1_385"/>
          <p:cNvGrpSpPr/>
          <p:nvPr/>
        </p:nvGrpSpPr>
        <p:grpSpPr>
          <a:xfrm>
            <a:off x="8081248" y="4002225"/>
            <a:ext cx="2789500" cy="2317951"/>
            <a:chOff x="385962" y="1286037"/>
            <a:chExt cx="3424800" cy="2399039"/>
          </a:xfrm>
        </p:grpSpPr>
        <p:sp>
          <p:nvSpPr>
            <p:cNvPr id="398" name="Google Shape;398;gd030154924_1_385"/>
            <p:cNvSpPr/>
            <p:nvPr/>
          </p:nvSpPr>
          <p:spPr>
            <a:xfrm>
              <a:off x="385975" y="2818976"/>
              <a:ext cx="3424500" cy="866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82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Best Photo Selector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gd030154924_1_385"/>
            <p:cNvSpPr/>
            <p:nvPr/>
          </p:nvSpPr>
          <p:spPr>
            <a:xfrm>
              <a:off x="385962" y="1286037"/>
              <a:ext cx="3424800" cy="115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STEP 6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사진별 확</a:t>
              </a:r>
              <a:r>
                <a:rPr b="1" lang="ko-KR" sz="2000">
                  <a:solidFill>
                    <a:schemeClr val="lt1"/>
                  </a:solidFill>
                </a:rPr>
                <a:t>률 도출</a:t>
              </a:r>
              <a:r>
                <a:rPr b="1" lang="ko-KR" sz="2000">
                  <a:solidFill>
                    <a:schemeClr val="lt1"/>
                  </a:solidFill>
                </a:rPr>
                <a:t> 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sp>
        <p:nvSpPr>
          <p:cNvPr id="400" name="Google Shape;400;gd030154924_1_385"/>
          <p:cNvSpPr/>
          <p:nvPr/>
        </p:nvSpPr>
        <p:spPr>
          <a:xfrm>
            <a:off x="7350875" y="1466700"/>
            <a:ext cx="590400" cy="9018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d030154924_1_385"/>
          <p:cNvSpPr/>
          <p:nvPr/>
        </p:nvSpPr>
        <p:spPr>
          <a:xfrm>
            <a:off x="3635525" y="4137975"/>
            <a:ext cx="590400" cy="9018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d030154924_1_385"/>
          <p:cNvSpPr/>
          <p:nvPr/>
        </p:nvSpPr>
        <p:spPr>
          <a:xfrm>
            <a:off x="7350863" y="4137975"/>
            <a:ext cx="590400" cy="9018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030154924_1_71"/>
          <p:cNvSpPr/>
          <p:nvPr/>
        </p:nvSpPr>
        <p:spPr>
          <a:xfrm>
            <a:off x="8260975" y="2860650"/>
            <a:ext cx="3286200" cy="27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군집 분석 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Transfer Learning Model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VGG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ResNet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d030154924_1_7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gd030154924_1_71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0" name="Google Shape;410;gd030154924_1_7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d030154924_1_71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d030154924_1_71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1</a:t>
            </a:r>
            <a:r>
              <a:rPr lang="ko-KR" sz="3600">
                <a:solidFill>
                  <a:srgbClr val="554F4D"/>
                </a:solidFill>
              </a:rPr>
              <a:t>) 설계 - 과정 설계</a:t>
            </a:r>
            <a:endParaRPr/>
          </a:p>
        </p:txBody>
      </p:sp>
      <p:cxnSp>
        <p:nvCxnSpPr>
          <p:cNvPr id="413" name="Google Shape;413;gd030154924_1_71"/>
          <p:cNvCxnSpPr/>
          <p:nvPr/>
        </p:nvCxnSpPr>
        <p:spPr>
          <a:xfrm>
            <a:off x="4229100" y="5739075"/>
            <a:ext cx="3733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d030154924_1_71"/>
          <p:cNvCxnSpPr/>
          <p:nvPr/>
        </p:nvCxnSpPr>
        <p:spPr>
          <a:xfrm>
            <a:off x="781033" y="5736381"/>
            <a:ext cx="3150000" cy="54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gd030154924_1_71"/>
          <p:cNvSpPr txBox="1"/>
          <p:nvPr/>
        </p:nvSpPr>
        <p:spPr>
          <a:xfrm flipH="1">
            <a:off x="740399" y="1558487"/>
            <a:ext cx="8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ko-KR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d030154924_1_71"/>
          <p:cNvSpPr txBox="1"/>
          <p:nvPr/>
        </p:nvSpPr>
        <p:spPr>
          <a:xfrm flipH="1">
            <a:off x="8260963" y="1558487"/>
            <a:ext cx="8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d030154924_1_71"/>
          <p:cNvSpPr/>
          <p:nvPr/>
        </p:nvSpPr>
        <p:spPr>
          <a:xfrm>
            <a:off x="4249200" y="1958775"/>
            <a:ext cx="3693600" cy="9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실행 가능성 확인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VGG16 Model 사용 )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18" name="Google Shape;418;gd030154924_1_71"/>
          <p:cNvSpPr/>
          <p:nvPr/>
        </p:nvSpPr>
        <p:spPr>
          <a:xfrm>
            <a:off x="781025" y="1971950"/>
            <a:ext cx="3124500" cy="8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</a:t>
            </a: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수집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9" name="Google Shape;419;gd030154924_1_71"/>
          <p:cNvSpPr/>
          <p:nvPr/>
        </p:nvSpPr>
        <p:spPr>
          <a:xfrm>
            <a:off x="8260975" y="1971950"/>
            <a:ext cx="3286200" cy="88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정확도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 및 분류 시각화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20" name="Google Shape;420;gd030154924_1_71"/>
          <p:cNvSpPr/>
          <p:nvPr/>
        </p:nvSpPr>
        <p:spPr>
          <a:xfrm>
            <a:off x="4249200" y="2860575"/>
            <a:ext cx="3693600" cy="27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가능성 : 정확도 확인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분류 기준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-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정답과 예측값 시각화로 확인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gd030154924_1_71"/>
          <p:cNvSpPr txBox="1"/>
          <p:nvPr/>
        </p:nvSpPr>
        <p:spPr>
          <a:xfrm flipH="1">
            <a:off x="4262649" y="1545012"/>
            <a:ext cx="8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ko-KR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d030154924_1_71"/>
          <p:cNvSpPr/>
          <p:nvPr/>
        </p:nvSpPr>
        <p:spPr>
          <a:xfrm>
            <a:off x="781025" y="2860575"/>
            <a:ext cx="3124500" cy="272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66000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Kaggle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인스타그램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Char char="●"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이미지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3" name="Google Shape;423;gd030154924_1_71"/>
          <p:cNvCxnSpPr/>
          <p:nvPr/>
        </p:nvCxnSpPr>
        <p:spPr>
          <a:xfrm>
            <a:off x="8260983" y="5752656"/>
            <a:ext cx="3308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"/>
          <p:cNvCxnSpPr/>
          <p:nvPr/>
        </p:nvCxnSpPr>
        <p:spPr>
          <a:xfrm>
            <a:off x="609600" y="901700"/>
            <a:ext cx="548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"/>
          <p:cNvSpPr txBox="1"/>
          <p:nvPr/>
        </p:nvSpPr>
        <p:spPr>
          <a:xfrm>
            <a:off x="1320900" y="418068"/>
            <a:ext cx="363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26000" y="1353310"/>
            <a:ext cx="34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550860" y="1414790"/>
            <a:ext cx="27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2F2F2"/>
                </a:solidFill>
              </a:rPr>
              <a:t>프로젝트 배경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850900" y="2248813"/>
            <a:ext cx="449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27060" y="2310368"/>
            <a:ext cx="27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2F2F2"/>
                </a:solidFill>
              </a:rPr>
              <a:t>팀 구성 및 역할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850900" y="3144391"/>
            <a:ext cx="44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627046" y="3205950"/>
            <a:ext cx="380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2F2F2"/>
                </a:solidFill>
              </a:rPr>
              <a:t>수행절차 및 방법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850900" y="4039969"/>
            <a:ext cx="470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627046" y="4101525"/>
            <a:ext cx="363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2F2F2"/>
                </a:solidFill>
              </a:rPr>
              <a:t>수행결과 및 시연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609600" y="294189"/>
            <a:ext cx="9002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854763" y="4914783"/>
            <a:ext cx="47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2F2F2"/>
                </a:solidFill>
              </a:rPr>
              <a:t>5</a:t>
            </a:r>
            <a:endParaRPr sz="3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627050" y="4976425"/>
            <a:ext cx="40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2F2F2"/>
                </a:solidFill>
              </a:rPr>
              <a:t>느낀점 (</a:t>
            </a:r>
            <a:r>
              <a:rPr lang="ko-KR" sz="2800">
                <a:solidFill>
                  <a:srgbClr val="F2F2F2"/>
                </a:solidFill>
              </a:rPr>
              <a:t>문제 해결 방안)</a:t>
            </a:r>
            <a:endParaRPr sz="2800">
              <a:solidFill>
                <a:srgbClr val="F2F2F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03710b587_0_10"/>
          <p:cNvSpPr/>
          <p:nvPr/>
        </p:nvSpPr>
        <p:spPr>
          <a:xfrm>
            <a:off x="6230475" y="2029225"/>
            <a:ext cx="5715000" cy="389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d03710b587_0_10"/>
          <p:cNvSpPr/>
          <p:nvPr/>
        </p:nvSpPr>
        <p:spPr>
          <a:xfrm>
            <a:off x="6220591" y="1403425"/>
            <a:ext cx="5715000" cy="6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Best Photo Selector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d03710b587_0_10"/>
          <p:cNvSpPr/>
          <p:nvPr/>
        </p:nvSpPr>
        <p:spPr>
          <a:xfrm>
            <a:off x="295825" y="2026725"/>
            <a:ext cx="5715000" cy="389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d03710b587_0_1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d03710b587_0_1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gd03710b587_0_1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d03710b587_0_10"/>
          <p:cNvSpPr txBox="1"/>
          <p:nvPr/>
        </p:nvSpPr>
        <p:spPr>
          <a:xfrm>
            <a:off x="196475" y="172725"/>
            <a:ext cx="263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</a:rPr>
              <a:t>Part 3, 수행절차 및 방법</a:t>
            </a:r>
            <a:endParaRPr sz="1100">
              <a:solidFill>
                <a:srgbClr val="554F4D"/>
              </a:solidFill>
            </a:endParaRPr>
          </a:p>
        </p:txBody>
      </p:sp>
      <p:sp>
        <p:nvSpPr>
          <p:cNvPr id="435" name="Google Shape;435;gd03710b587_0_10"/>
          <p:cNvSpPr/>
          <p:nvPr/>
        </p:nvSpPr>
        <p:spPr>
          <a:xfrm>
            <a:off x="4601850" y="3206225"/>
            <a:ext cx="1290600" cy="505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best 분류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d03710b587_0_10"/>
          <p:cNvSpPr/>
          <p:nvPr/>
        </p:nvSpPr>
        <p:spPr>
          <a:xfrm>
            <a:off x="4601850" y="4311875"/>
            <a:ext cx="1290600" cy="505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worst 분류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d03710b587_0_10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1) 설계 - 모델</a:t>
            </a:r>
            <a:r>
              <a:rPr lang="ko-KR" sz="3600">
                <a:solidFill>
                  <a:srgbClr val="554F4D"/>
                </a:solidFill>
              </a:rPr>
              <a:t>링 과정 설계</a:t>
            </a:r>
            <a:endParaRPr/>
          </a:p>
        </p:txBody>
      </p:sp>
      <p:sp>
        <p:nvSpPr>
          <p:cNvPr id="438" name="Google Shape;438;gd03710b587_0_10"/>
          <p:cNvSpPr/>
          <p:nvPr/>
        </p:nvSpPr>
        <p:spPr>
          <a:xfrm>
            <a:off x="2373200" y="2734225"/>
            <a:ext cx="1517400" cy="258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모델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학습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d03710b587_0_10"/>
          <p:cNvSpPr/>
          <p:nvPr/>
        </p:nvSpPr>
        <p:spPr>
          <a:xfrm>
            <a:off x="10319000" y="2734225"/>
            <a:ext cx="1290600" cy="72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</a:rPr>
              <a:t>확률값 </a:t>
            </a:r>
            <a:endParaRPr sz="18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</a:rPr>
              <a:t>도출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d03710b587_0_10"/>
          <p:cNvSpPr/>
          <p:nvPr/>
        </p:nvSpPr>
        <p:spPr>
          <a:xfrm>
            <a:off x="10319000" y="3815725"/>
            <a:ext cx="1290600" cy="150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800">
                <a:solidFill>
                  <a:schemeClr val="lt1"/>
                </a:solidFill>
              </a:rPr>
              <a:t>S</a:t>
            </a:r>
            <a:r>
              <a:rPr b="1" lang="ko-KR" sz="1800">
                <a:solidFill>
                  <a:schemeClr val="lt1"/>
                </a:solidFill>
              </a:rPr>
              <a:t>elect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best photo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41" name="Google Shape;441;gd03710b587_0_10"/>
          <p:cNvSpPr/>
          <p:nvPr/>
        </p:nvSpPr>
        <p:spPr>
          <a:xfrm>
            <a:off x="506500" y="3067065"/>
            <a:ext cx="1748100" cy="1780500"/>
          </a:xfrm>
          <a:prstGeom prst="rightArrowCallout">
            <a:avLst>
              <a:gd fmla="val 27508" name="adj1"/>
              <a:gd fmla="val 20191" name="adj2"/>
              <a:gd fmla="val 17310" name="adj3"/>
              <a:gd fmla="val 76909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라벨링된 이미지 데이터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42" name="Google Shape;442;gd03710b587_0_10"/>
          <p:cNvCxnSpPr>
            <a:stCxn id="438" idx="3"/>
            <a:endCxn id="435" idx="1"/>
          </p:cNvCxnSpPr>
          <p:nvPr/>
        </p:nvCxnSpPr>
        <p:spPr>
          <a:xfrm flipH="1" rot="10800000">
            <a:off x="3890600" y="3459025"/>
            <a:ext cx="711300" cy="5661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gd03710b587_0_10"/>
          <p:cNvCxnSpPr>
            <a:stCxn id="438" idx="3"/>
            <a:endCxn id="436" idx="1"/>
          </p:cNvCxnSpPr>
          <p:nvPr/>
        </p:nvCxnSpPr>
        <p:spPr>
          <a:xfrm>
            <a:off x="3890600" y="4025125"/>
            <a:ext cx="711300" cy="539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gd03710b587_0_10"/>
          <p:cNvSpPr/>
          <p:nvPr/>
        </p:nvSpPr>
        <p:spPr>
          <a:xfrm>
            <a:off x="285950" y="1400900"/>
            <a:ext cx="5715000" cy="6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이진 분류 </a:t>
            </a:r>
            <a:r>
              <a:rPr lang="ko-KR" sz="1800">
                <a:solidFill>
                  <a:schemeClr val="lt1"/>
                </a:solidFill>
              </a:rPr>
              <a:t>모델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d03710b587_0_10"/>
          <p:cNvSpPr/>
          <p:nvPr/>
        </p:nvSpPr>
        <p:spPr>
          <a:xfrm>
            <a:off x="8398150" y="2734225"/>
            <a:ext cx="1517400" cy="258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분류 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모델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d03710b587_0_10"/>
          <p:cNvSpPr/>
          <p:nvPr/>
        </p:nvSpPr>
        <p:spPr>
          <a:xfrm>
            <a:off x="6510200" y="3134865"/>
            <a:ext cx="1748100" cy="1780500"/>
          </a:xfrm>
          <a:prstGeom prst="rightArrowCallout">
            <a:avLst>
              <a:gd fmla="val 27508" name="adj1"/>
              <a:gd fmla="val 20191" name="adj2"/>
              <a:gd fmla="val 17310" name="adj3"/>
              <a:gd fmla="val 76909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여러장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전신 사진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47" name="Google Shape;447;gd03710b587_0_10"/>
          <p:cNvCxnSpPr>
            <a:stCxn id="445" idx="3"/>
            <a:endCxn id="439" idx="1"/>
          </p:cNvCxnSpPr>
          <p:nvPr/>
        </p:nvCxnSpPr>
        <p:spPr>
          <a:xfrm flipH="1" rot="10800000">
            <a:off x="9915550" y="3096625"/>
            <a:ext cx="403500" cy="9285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gd03710b587_0_10"/>
          <p:cNvCxnSpPr>
            <a:stCxn id="439" idx="2"/>
            <a:endCxn id="440" idx="0"/>
          </p:cNvCxnSpPr>
          <p:nvPr/>
        </p:nvCxnSpPr>
        <p:spPr>
          <a:xfrm flipH="1" rot="-5400000">
            <a:off x="10786250" y="3637075"/>
            <a:ext cx="356700" cy="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gd03710b587_0_10"/>
          <p:cNvSpPr txBox="1"/>
          <p:nvPr/>
        </p:nvSpPr>
        <p:spPr>
          <a:xfrm>
            <a:off x="2519250" y="6083563"/>
            <a:ext cx="123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학습용</a:t>
            </a:r>
            <a:endParaRPr b="1" sz="1900"/>
          </a:p>
        </p:txBody>
      </p:sp>
      <p:sp>
        <p:nvSpPr>
          <p:cNvPr id="450" name="Google Shape;450;gd03710b587_0_10"/>
          <p:cNvSpPr txBox="1"/>
          <p:nvPr/>
        </p:nvSpPr>
        <p:spPr>
          <a:xfrm>
            <a:off x="8541100" y="6084813"/>
            <a:ext cx="123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/>
              <a:t>활용</a:t>
            </a:r>
            <a:endParaRPr b="1"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030154924_1_46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gd030154924_1_46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gd030154924_1_46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d030154924_1_46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d030154924_1_465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1) 설</a:t>
            </a:r>
            <a:r>
              <a:rPr lang="ko-KR" sz="3600">
                <a:solidFill>
                  <a:srgbClr val="554F4D"/>
                </a:solidFill>
              </a:rPr>
              <a:t>계 - </a:t>
            </a:r>
            <a:r>
              <a:rPr lang="ko-KR" sz="3600">
                <a:solidFill>
                  <a:srgbClr val="554F4D"/>
                </a:solidFill>
              </a:rPr>
              <a:t>모델</a:t>
            </a:r>
            <a:r>
              <a:rPr lang="ko-KR" sz="3600">
                <a:solidFill>
                  <a:srgbClr val="554F4D"/>
                </a:solidFill>
              </a:rPr>
              <a:t> 선정 방식</a:t>
            </a:r>
            <a:endParaRPr/>
          </a:p>
        </p:txBody>
      </p:sp>
      <p:sp>
        <p:nvSpPr>
          <p:cNvPr id="460" name="Google Shape;460;gd030154924_1_465"/>
          <p:cNvSpPr/>
          <p:nvPr/>
        </p:nvSpPr>
        <p:spPr>
          <a:xfrm>
            <a:off x="339300" y="4531750"/>
            <a:ext cx="2622300" cy="144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K-Means</a:t>
            </a:r>
            <a:endParaRPr sz="2300"/>
          </a:p>
        </p:txBody>
      </p:sp>
      <p:sp>
        <p:nvSpPr>
          <p:cNvPr id="461" name="Google Shape;461;gd030154924_1_465"/>
          <p:cNvSpPr/>
          <p:nvPr/>
        </p:nvSpPr>
        <p:spPr>
          <a:xfrm>
            <a:off x="3321175" y="4531750"/>
            <a:ext cx="2622300" cy="144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CNN</a:t>
            </a:r>
            <a:endParaRPr sz="2300"/>
          </a:p>
        </p:txBody>
      </p:sp>
      <p:sp>
        <p:nvSpPr>
          <p:cNvPr id="462" name="Google Shape;462;gd030154924_1_465"/>
          <p:cNvSpPr/>
          <p:nvPr/>
        </p:nvSpPr>
        <p:spPr>
          <a:xfrm>
            <a:off x="6303050" y="4531750"/>
            <a:ext cx="2622300" cy="144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VGG16</a:t>
            </a:r>
            <a:endParaRPr sz="2300"/>
          </a:p>
        </p:txBody>
      </p:sp>
      <p:sp>
        <p:nvSpPr>
          <p:cNvPr id="463" name="Google Shape;463;gd030154924_1_465"/>
          <p:cNvSpPr/>
          <p:nvPr/>
        </p:nvSpPr>
        <p:spPr>
          <a:xfrm>
            <a:off x="9284925" y="4531750"/>
            <a:ext cx="2622300" cy="144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ResNet50</a:t>
            </a:r>
            <a:endParaRPr sz="2300"/>
          </a:p>
        </p:txBody>
      </p:sp>
      <p:sp>
        <p:nvSpPr>
          <p:cNvPr id="464" name="Google Shape;464;gd030154924_1_465"/>
          <p:cNvSpPr/>
          <p:nvPr/>
        </p:nvSpPr>
        <p:spPr>
          <a:xfrm>
            <a:off x="4784850" y="1808675"/>
            <a:ext cx="2622300" cy="1449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</a:rPr>
              <a:t>모델 1개 선정</a:t>
            </a:r>
            <a:endParaRPr b="1" sz="2600">
              <a:solidFill>
                <a:schemeClr val="lt1"/>
              </a:solidFill>
            </a:endParaRPr>
          </a:p>
        </p:txBody>
      </p:sp>
      <p:cxnSp>
        <p:nvCxnSpPr>
          <p:cNvPr id="465" name="Google Shape;465;gd030154924_1_465"/>
          <p:cNvCxnSpPr>
            <a:endCxn id="463" idx="0"/>
          </p:cNvCxnSpPr>
          <p:nvPr/>
        </p:nvCxnSpPr>
        <p:spPr>
          <a:xfrm flipH="1" rot="10800000">
            <a:off x="1610175" y="4531750"/>
            <a:ext cx="8985900" cy="31500"/>
          </a:xfrm>
          <a:prstGeom prst="bentConnector4">
            <a:avLst>
              <a:gd fmla="val -511" name="adj1"/>
              <a:gd fmla="val 2190476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gd030154924_1_465"/>
          <p:cNvCxnSpPr>
            <a:stCxn id="461" idx="0"/>
            <a:endCxn id="464" idx="2"/>
          </p:cNvCxnSpPr>
          <p:nvPr/>
        </p:nvCxnSpPr>
        <p:spPr>
          <a:xfrm rot="-5400000">
            <a:off x="4727275" y="3163000"/>
            <a:ext cx="1273800" cy="14637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gd030154924_1_465"/>
          <p:cNvCxnSpPr>
            <a:stCxn id="462" idx="0"/>
            <a:endCxn id="464" idx="2"/>
          </p:cNvCxnSpPr>
          <p:nvPr/>
        </p:nvCxnSpPr>
        <p:spPr>
          <a:xfrm flipH="1" rot="5400000">
            <a:off x="6218150" y="3135700"/>
            <a:ext cx="1273800" cy="1518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030154924_2_230"/>
          <p:cNvSpPr txBox="1"/>
          <p:nvPr/>
        </p:nvSpPr>
        <p:spPr>
          <a:xfrm>
            <a:off x="5155657" y="2948115"/>
            <a:ext cx="188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b="1"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d030154924_2_230"/>
          <p:cNvSpPr txBox="1"/>
          <p:nvPr/>
        </p:nvSpPr>
        <p:spPr>
          <a:xfrm>
            <a:off x="1280125" y="2098350"/>
            <a:ext cx="3454800" cy="403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전신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3분할 구도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수평선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빛의 노출에 따른 선명함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474" name="Google Shape;474;gd030154924_2_230"/>
          <p:cNvSpPr txBox="1"/>
          <p:nvPr/>
        </p:nvSpPr>
        <p:spPr>
          <a:xfrm>
            <a:off x="7722218" y="2098362"/>
            <a:ext cx="3454800" cy="403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888888"/>
                </a:solidFill>
              </a:rPr>
              <a:t>셀카, 상반신</a:t>
            </a:r>
            <a:endParaRPr b="1" sz="3200">
              <a:solidFill>
                <a:srgbClr val="88888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8888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888888"/>
                </a:solidFill>
              </a:rPr>
              <a:t>구도 무시</a:t>
            </a:r>
            <a:endParaRPr b="1" sz="3200">
              <a:solidFill>
                <a:srgbClr val="88888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88888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888888"/>
                </a:solidFill>
              </a:rPr>
              <a:t>기울어짐</a:t>
            </a:r>
            <a:endParaRPr b="1" sz="3200">
              <a:solidFill>
                <a:srgbClr val="88888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88888"/>
              </a:solidFill>
              <a:highlight>
                <a:srgbClr val="000000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888888"/>
                </a:solidFill>
              </a:rPr>
              <a:t>빛의 노출로 인한 왜곡, 흐림</a:t>
            </a:r>
            <a:endParaRPr b="1" sz="3200">
              <a:solidFill>
                <a:srgbClr val="888888"/>
              </a:solidFill>
            </a:endParaRPr>
          </a:p>
        </p:txBody>
      </p:sp>
      <p:pic>
        <p:nvPicPr>
          <p:cNvPr id="475" name="Google Shape;475;gd030154924_2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75" y="1131200"/>
            <a:ext cx="1457450" cy="1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d030154924_2_23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d030154924_2_230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2) 데이터 수집 및 전처리 기준</a:t>
            </a:r>
            <a:endParaRPr/>
          </a:p>
        </p:txBody>
      </p:sp>
      <p:sp>
        <p:nvSpPr>
          <p:cNvPr id="478" name="Google Shape;478;gd030154924_2_23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d030154924_2_23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d030154924_2_230"/>
          <p:cNvSpPr/>
          <p:nvPr/>
        </p:nvSpPr>
        <p:spPr>
          <a:xfrm>
            <a:off x="1280125" y="1378775"/>
            <a:ext cx="3454800" cy="646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/>
              <a:t>Best</a:t>
            </a:r>
            <a:endParaRPr b="1" sz="2600"/>
          </a:p>
        </p:txBody>
      </p:sp>
      <p:sp>
        <p:nvSpPr>
          <p:cNvPr id="481" name="Google Shape;481;gd030154924_2_230"/>
          <p:cNvSpPr/>
          <p:nvPr/>
        </p:nvSpPr>
        <p:spPr>
          <a:xfrm>
            <a:off x="6103087" y="5260638"/>
            <a:ext cx="112800" cy="12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gd030154924_2_230"/>
          <p:cNvGrpSpPr/>
          <p:nvPr/>
        </p:nvGrpSpPr>
        <p:grpSpPr>
          <a:xfrm>
            <a:off x="5155375" y="4530025"/>
            <a:ext cx="2008200" cy="2008200"/>
            <a:chOff x="5203700" y="4980975"/>
            <a:chExt cx="2008200" cy="2008200"/>
          </a:xfrm>
        </p:grpSpPr>
        <p:pic>
          <p:nvPicPr>
            <p:cNvPr id="483" name="Google Shape;483;gd030154924_2_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3750" y="4981025"/>
              <a:ext cx="2008102" cy="2008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gd030154924_2_230"/>
            <p:cNvSpPr/>
            <p:nvPr/>
          </p:nvSpPr>
          <p:spPr>
            <a:xfrm>
              <a:off x="5869300" y="4980975"/>
              <a:ext cx="33900" cy="2008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gd030154924_2_230"/>
            <p:cNvSpPr/>
            <p:nvPr/>
          </p:nvSpPr>
          <p:spPr>
            <a:xfrm>
              <a:off x="6478325" y="4980975"/>
              <a:ext cx="33900" cy="2008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d030154924_2_230"/>
            <p:cNvSpPr/>
            <p:nvPr/>
          </p:nvSpPr>
          <p:spPr>
            <a:xfrm rot="5400000">
              <a:off x="6190850" y="4585525"/>
              <a:ext cx="33900" cy="2008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d030154924_2_230"/>
            <p:cNvSpPr/>
            <p:nvPr/>
          </p:nvSpPr>
          <p:spPr>
            <a:xfrm rot="5400000">
              <a:off x="6190850" y="5300500"/>
              <a:ext cx="33900" cy="2008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gd030154924_2_230"/>
          <p:cNvSpPr/>
          <p:nvPr/>
        </p:nvSpPr>
        <p:spPr>
          <a:xfrm>
            <a:off x="7736350" y="1378775"/>
            <a:ext cx="3454800" cy="6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/>
              <a:t>Worst</a:t>
            </a:r>
            <a:endParaRPr b="1"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030154924_0_79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gd030154924_0_79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gd030154924_0_79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d030154924_0_79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d030154924_0_79"/>
          <p:cNvSpPr txBox="1"/>
          <p:nvPr/>
        </p:nvSpPr>
        <p:spPr>
          <a:xfrm>
            <a:off x="196474" y="409000"/>
            <a:ext cx="90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1차 모델링 - Kmeans Based Modeling </a:t>
            </a:r>
            <a:endParaRPr/>
          </a:p>
        </p:txBody>
      </p:sp>
      <p:pic>
        <p:nvPicPr>
          <p:cNvPr id="498" name="Google Shape;498;gd030154924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825" y="1654000"/>
            <a:ext cx="5779326" cy="461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d030154924_0_79"/>
          <p:cNvPicPr preferRelativeResize="0"/>
          <p:nvPr/>
        </p:nvPicPr>
        <p:blipFill rotWithShape="1">
          <a:blip r:embed="rId4">
            <a:alphaModFix/>
          </a:blip>
          <a:srcRect b="0" l="0" r="0" t="-2019"/>
          <a:stretch/>
        </p:blipFill>
        <p:spPr>
          <a:xfrm>
            <a:off x="277513" y="3769350"/>
            <a:ext cx="5899525" cy="2412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0" name="Google Shape;500;gd030154924_0_79"/>
          <p:cNvGraphicFramePr/>
          <p:nvPr/>
        </p:nvGraphicFramePr>
        <p:xfrm>
          <a:off x="277513" y="174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327425"/>
                <a:gridCol w="2594275"/>
                <a:gridCol w="1977825"/>
              </a:tblGrid>
              <a:tr h="4383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K-Means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전승우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N_Cluster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2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44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Max_iter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500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40 s</a:t>
                      </a:r>
                      <a:endParaRPr sz="16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030154924_2_146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gd030154924_2_146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7" name="Google Shape;507;gd030154924_2_146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d030154924_2_146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d030154924_2_146"/>
          <p:cNvSpPr txBox="1"/>
          <p:nvPr/>
        </p:nvSpPr>
        <p:spPr>
          <a:xfrm>
            <a:off x="196474" y="409000"/>
            <a:ext cx="801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1차 모델링 - CNN Based Modeling</a:t>
            </a:r>
            <a:endParaRPr/>
          </a:p>
        </p:txBody>
      </p:sp>
      <p:pic>
        <p:nvPicPr>
          <p:cNvPr id="510" name="Google Shape;510;gd030154924_2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1138050"/>
            <a:ext cx="5093457" cy="549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1" name="Google Shape;511;gd030154924_2_146"/>
          <p:cNvGraphicFramePr/>
          <p:nvPr/>
        </p:nvGraphicFramePr>
        <p:xfrm>
          <a:off x="6013850" y="244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027225"/>
                <a:gridCol w="2667825"/>
                <a:gridCol w="1863525"/>
              </a:tblGrid>
              <a:tr h="4383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CNN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노한수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94,875,841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44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94,875,841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6</a:t>
                      </a: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min</a:t>
                      </a:r>
                      <a:endParaRPr sz="16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0.6800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2.9359</a:t>
                      </a:r>
                      <a:endParaRPr sz="16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gd030154924_2_135"/>
          <p:cNvGrpSpPr/>
          <p:nvPr/>
        </p:nvGrpSpPr>
        <p:grpSpPr>
          <a:xfrm>
            <a:off x="620650" y="3860313"/>
            <a:ext cx="5475350" cy="2723700"/>
            <a:chOff x="335225" y="3820700"/>
            <a:chExt cx="5475350" cy="2723700"/>
          </a:xfrm>
        </p:grpSpPr>
        <p:sp>
          <p:nvSpPr>
            <p:cNvPr id="517" name="Google Shape;517;gd030154924_2_135"/>
            <p:cNvSpPr/>
            <p:nvPr/>
          </p:nvSpPr>
          <p:spPr>
            <a:xfrm>
              <a:off x="1466575" y="3820700"/>
              <a:ext cx="4344000" cy="272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d030154924_2_135"/>
            <p:cNvSpPr/>
            <p:nvPr/>
          </p:nvSpPr>
          <p:spPr>
            <a:xfrm>
              <a:off x="335225" y="3820700"/>
              <a:ext cx="1131300" cy="2723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</a:rPr>
                <a:t>Loss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sp>
        <p:nvSpPr>
          <p:cNvPr id="519" name="Google Shape;519;gd030154924_2_13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gd030154924_2_13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gd030154924_2_13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d030154924_2_13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d030154924_2_135"/>
          <p:cNvSpPr txBox="1"/>
          <p:nvPr/>
        </p:nvSpPr>
        <p:spPr>
          <a:xfrm>
            <a:off x="196474" y="409000"/>
            <a:ext cx="9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1차 모델링 - VGG16 Based Modeling</a:t>
            </a:r>
            <a:endParaRPr/>
          </a:p>
        </p:txBody>
      </p:sp>
      <p:graphicFrame>
        <p:nvGraphicFramePr>
          <p:cNvPr id="524" name="Google Shape;524;gd030154924_2_135"/>
          <p:cNvGraphicFramePr/>
          <p:nvPr/>
        </p:nvGraphicFramePr>
        <p:xfrm>
          <a:off x="2494075" y="113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945650"/>
                <a:gridCol w="2691775"/>
                <a:gridCol w="2338800"/>
              </a:tblGrid>
              <a:tr h="4383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VGG16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(Fine Tuning)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송보미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67,144,011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44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59,508,737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20min</a:t>
                      </a:r>
                      <a:endParaRPr sz="16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 0.8333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1.240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525" name="Google Shape;525;gd030154924_2_135"/>
          <p:cNvGrpSpPr/>
          <p:nvPr/>
        </p:nvGrpSpPr>
        <p:grpSpPr>
          <a:xfrm>
            <a:off x="6221425" y="3844563"/>
            <a:ext cx="5475350" cy="2723700"/>
            <a:chOff x="335225" y="3820700"/>
            <a:chExt cx="5475350" cy="2723700"/>
          </a:xfrm>
        </p:grpSpPr>
        <p:sp>
          <p:nvSpPr>
            <p:cNvPr id="526" name="Google Shape;526;gd030154924_2_135"/>
            <p:cNvSpPr/>
            <p:nvPr/>
          </p:nvSpPr>
          <p:spPr>
            <a:xfrm>
              <a:off x="1466575" y="3820700"/>
              <a:ext cx="4344000" cy="272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d030154924_2_135"/>
            <p:cNvSpPr/>
            <p:nvPr/>
          </p:nvSpPr>
          <p:spPr>
            <a:xfrm>
              <a:off x="335225" y="3820700"/>
              <a:ext cx="1131300" cy="2723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</a:rPr>
                <a:t>Accuracy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pic>
        <p:nvPicPr>
          <p:cNvPr id="528" name="Google Shape;528;gd030154924_2_135"/>
          <p:cNvPicPr preferRelativeResize="0"/>
          <p:nvPr/>
        </p:nvPicPr>
        <p:blipFill rotWithShape="1">
          <a:blip r:embed="rId3">
            <a:alphaModFix/>
          </a:blip>
          <a:srcRect b="1975" l="0" r="2400" t="53920"/>
          <a:stretch/>
        </p:blipFill>
        <p:spPr>
          <a:xfrm>
            <a:off x="7450325" y="3984525"/>
            <a:ext cx="4218674" cy="25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d030154924_2_135"/>
          <p:cNvPicPr preferRelativeResize="0"/>
          <p:nvPr/>
        </p:nvPicPr>
        <p:blipFill rotWithShape="1">
          <a:blip r:embed="rId3">
            <a:alphaModFix/>
          </a:blip>
          <a:srcRect b="51510" l="0" r="2400" t="3934"/>
          <a:stretch/>
        </p:blipFill>
        <p:spPr>
          <a:xfrm>
            <a:off x="1801275" y="4041175"/>
            <a:ext cx="4218674" cy="25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30154924_4_103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gd030154924_4_103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6" name="Google Shape;536;gd030154924_4_103"/>
          <p:cNvPicPr preferRelativeResize="0"/>
          <p:nvPr/>
        </p:nvPicPr>
        <p:blipFill rotWithShape="1">
          <a:blip r:embed="rId3">
            <a:alphaModFix/>
          </a:blip>
          <a:srcRect b="43182" l="3215" r="80856" t="21566"/>
          <a:stretch/>
        </p:blipFill>
        <p:spPr>
          <a:xfrm>
            <a:off x="1919025" y="3860319"/>
            <a:ext cx="4104873" cy="2723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gd030154924_4_103"/>
          <p:cNvGrpSpPr/>
          <p:nvPr/>
        </p:nvGrpSpPr>
        <p:grpSpPr>
          <a:xfrm>
            <a:off x="620650" y="3860313"/>
            <a:ext cx="5475350" cy="2723700"/>
            <a:chOff x="335225" y="3820700"/>
            <a:chExt cx="5475350" cy="2723700"/>
          </a:xfrm>
        </p:grpSpPr>
        <p:sp>
          <p:nvSpPr>
            <p:cNvPr id="538" name="Google Shape;538;gd030154924_4_103"/>
            <p:cNvSpPr/>
            <p:nvPr/>
          </p:nvSpPr>
          <p:spPr>
            <a:xfrm>
              <a:off x="1466575" y="3820700"/>
              <a:ext cx="4344000" cy="272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d030154924_4_103"/>
            <p:cNvSpPr/>
            <p:nvPr/>
          </p:nvSpPr>
          <p:spPr>
            <a:xfrm>
              <a:off x="335225" y="3820700"/>
              <a:ext cx="1131300" cy="2723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</a:rPr>
                <a:t>Loss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sp>
        <p:nvSpPr>
          <p:cNvPr id="540" name="Google Shape;540;gd030154924_4_103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d030154924_4_103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d030154924_4_103"/>
          <p:cNvSpPr txBox="1"/>
          <p:nvPr/>
        </p:nvSpPr>
        <p:spPr>
          <a:xfrm>
            <a:off x="196473" y="409000"/>
            <a:ext cx="927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1차 모델링 - ResNet50 Based Modeling</a:t>
            </a:r>
            <a:endParaRPr/>
          </a:p>
        </p:txBody>
      </p:sp>
      <p:graphicFrame>
        <p:nvGraphicFramePr>
          <p:cNvPr id="543" name="Google Shape;543;gd030154924_4_103"/>
          <p:cNvGraphicFramePr/>
          <p:nvPr/>
        </p:nvGraphicFramePr>
        <p:xfrm>
          <a:off x="2494075" y="113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945650"/>
                <a:gridCol w="2691775"/>
                <a:gridCol w="2338800"/>
              </a:tblGrid>
              <a:tr h="4383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ResNet50 </a:t>
                      </a:r>
                      <a:endParaRPr b="1"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(Fine Tuning)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송승은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233,303,425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44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213,131,265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22min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0.8199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8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 0.8655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544" name="Google Shape;544;gd030154924_4_103"/>
          <p:cNvGrpSpPr/>
          <p:nvPr/>
        </p:nvGrpSpPr>
        <p:grpSpPr>
          <a:xfrm>
            <a:off x="6221425" y="3844563"/>
            <a:ext cx="5475350" cy="2723700"/>
            <a:chOff x="335225" y="3820700"/>
            <a:chExt cx="5475350" cy="2723700"/>
          </a:xfrm>
        </p:grpSpPr>
        <p:sp>
          <p:nvSpPr>
            <p:cNvPr id="545" name="Google Shape;545;gd030154924_4_103"/>
            <p:cNvSpPr/>
            <p:nvPr/>
          </p:nvSpPr>
          <p:spPr>
            <a:xfrm>
              <a:off x="1466575" y="3820700"/>
              <a:ext cx="4344000" cy="272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d030154924_4_103"/>
            <p:cNvSpPr/>
            <p:nvPr/>
          </p:nvSpPr>
          <p:spPr>
            <a:xfrm>
              <a:off x="335225" y="3820700"/>
              <a:ext cx="1131300" cy="2723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</a:rPr>
                <a:t>Accuracy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pic>
        <p:nvPicPr>
          <p:cNvPr id="547" name="Google Shape;547;gd030154924_4_103"/>
          <p:cNvPicPr preferRelativeResize="0"/>
          <p:nvPr/>
        </p:nvPicPr>
        <p:blipFill rotWithShape="1">
          <a:blip r:embed="rId3">
            <a:alphaModFix/>
          </a:blip>
          <a:srcRect b="7374" l="3215" r="80856" t="57374"/>
          <a:stretch/>
        </p:blipFill>
        <p:spPr>
          <a:xfrm>
            <a:off x="7518625" y="3876081"/>
            <a:ext cx="4104873" cy="27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030154924_2_298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gd030154924_2_298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d030154924_2_298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d030154924_2_298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d030154924_2_298"/>
          <p:cNvSpPr txBox="1"/>
          <p:nvPr/>
        </p:nvSpPr>
        <p:spPr>
          <a:xfrm>
            <a:off x="234525" y="434325"/>
            <a:ext cx="1000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2차 모델링 - 데이터 추가 전 : ResNet50</a:t>
            </a:r>
            <a:endParaRPr/>
          </a:p>
        </p:txBody>
      </p:sp>
      <p:graphicFrame>
        <p:nvGraphicFramePr>
          <p:cNvPr id="557" name="Google Shape;557;gd030154924_2_298"/>
          <p:cNvGraphicFramePr/>
          <p:nvPr/>
        </p:nvGraphicFramePr>
        <p:xfrm>
          <a:off x="519875" y="1375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561500"/>
                <a:gridCol w="1900325"/>
                <a:gridCol w="1407300"/>
                <a:gridCol w="1376900"/>
                <a:gridCol w="1561500"/>
                <a:gridCol w="1561500"/>
                <a:gridCol w="1561500"/>
              </a:tblGrid>
              <a:tr h="84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데이터 수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Tuning Layer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Batch size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Optimizer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학습 시간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Loss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52575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500">
                          <a:solidFill>
                            <a:schemeClr val="dk1"/>
                          </a:solidFill>
                        </a:rPr>
                        <a:t>544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Best : 269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Worst : 275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Conv4-block6-1 ~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14min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0.476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Conv5-block1-1 ~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24min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0.774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1.178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Conv5-block3-1 ~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RMSprop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0.839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1.243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Conv5-block3-2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19min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0.861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0.865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All Train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RMSprop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33 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0.824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1.222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03710b587_0_11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gd03710b587_0_11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gd03710b587_0_11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d03710b587_0_11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d03710b587_0_110"/>
          <p:cNvSpPr txBox="1"/>
          <p:nvPr/>
        </p:nvSpPr>
        <p:spPr>
          <a:xfrm>
            <a:off x="234525" y="434325"/>
            <a:ext cx="1000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2차 모델링 - 데이터 추가 후 : ResNet50</a:t>
            </a:r>
            <a:endParaRPr/>
          </a:p>
        </p:txBody>
      </p:sp>
      <p:graphicFrame>
        <p:nvGraphicFramePr>
          <p:cNvPr id="567" name="Google Shape;567;gd03710b587_0_110"/>
          <p:cNvGraphicFramePr/>
          <p:nvPr/>
        </p:nvGraphicFramePr>
        <p:xfrm>
          <a:off x="634038" y="1577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695025"/>
                <a:gridCol w="1878800"/>
                <a:gridCol w="1359600"/>
                <a:gridCol w="1389525"/>
                <a:gridCol w="1479850"/>
                <a:gridCol w="1560550"/>
                <a:gridCol w="1560550"/>
              </a:tblGrid>
              <a:tr h="78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데이터 수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Tuning Layer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Batch size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Optimizer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학습 시간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Loss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63700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500">
                          <a:solidFill>
                            <a:schemeClr val="dk1"/>
                          </a:solidFill>
                        </a:rPr>
                        <a:t>1892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Best : 948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Worst : 944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Conv4-block6-1 ~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 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0.520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0.787</a:t>
                      </a:r>
                      <a:endParaRPr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Conv5-block3-1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Adam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43min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0.720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0.584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Conv5-block3-1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54min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0.780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0.735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Conv5-block3-2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46min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0.580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1.095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4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All Train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Adam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2h 1min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0.867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1.331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8" name="Google Shape;568;gd03710b587_0_110"/>
          <p:cNvSpPr txBox="1"/>
          <p:nvPr/>
        </p:nvSpPr>
        <p:spPr>
          <a:xfrm>
            <a:off x="634050" y="1080825"/>
            <a:ext cx="780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>
                <a:solidFill>
                  <a:schemeClr val="dk1"/>
                </a:solidFill>
              </a:rPr>
              <a:t>데이터 추가 후 ResNet 모델 정확도가 크게 떨어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030154924_1_233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gd030154924_1_233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gd030154924_1_233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d030154924_1_233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d030154924_1_233"/>
          <p:cNvSpPr txBox="1"/>
          <p:nvPr/>
        </p:nvSpPr>
        <p:spPr>
          <a:xfrm>
            <a:off x="234529" y="434325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2차 모델링 변경 - VGG16</a:t>
            </a:r>
            <a:endParaRPr/>
          </a:p>
        </p:txBody>
      </p:sp>
      <p:graphicFrame>
        <p:nvGraphicFramePr>
          <p:cNvPr id="578" name="Google Shape;578;gd030154924_1_233"/>
          <p:cNvGraphicFramePr/>
          <p:nvPr/>
        </p:nvGraphicFramePr>
        <p:xfrm>
          <a:off x="737350" y="121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066800"/>
                <a:gridCol w="2066800"/>
                <a:gridCol w="2066800"/>
                <a:gridCol w="2066800"/>
                <a:gridCol w="2066800"/>
              </a:tblGrid>
              <a:tr h="5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Tuning Layer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DNN Layer 구성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Batch Size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lt1"/>
                          </a:solidFill>
                        </a:rPr>
                        <a:t>Loss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</a:tr>
              <a:tr h="532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Block4-1 ~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0.9065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0.6058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36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Dropout + BN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40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0.9089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0.2332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7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Block5-1 ~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0.9194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</a:rPr>
                        <a:t>0.2220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Hidden Layer : 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Dropout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0.887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0.494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Dropout + BN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0.928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0.174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7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All Train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Hidden Layer : 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0.891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0.465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2178" l="2379" r="2045" t="310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540083" y="3848242"/>
            <a:ext cx="5555917" cy="1130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540084" y="2104246"/>
            <a:ext cx="2340000" cy="1743996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>
            <a:off x="540084" y="5181600"/>
            <a:ext cx="1165191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3"/>
          <p:cNvSpPr txBox="1"/>
          <p:nvPr/>
        </p:nvSpPr>
        <p:spPr>
          <a:xfrm flipH="1">
            <a:off x="718725" y="2318400"/>
            <a:ext cx="159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18819" y="4090153"/>
            <a:ext cx="35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1"/>
                </a:solidFill>
              </a:rPr>
              <a:t>프로젝트 배경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gd030154924_4_125"/>
          <p:cNvGrpSpPr/>
          <p:nvPr/>
        </p:nvGrpSpPr>
        <p:grpSpPr>
          <a:xfrm>
            <a:off x="473661" y="3747725"/>
            <a:ext cx="5622089" cy="2723700"/>
            <a:chOff x="335225" y="3820700"/>
            <a:chExt cx="5475350" cy="2723700"/>
          </a:xfrm>
        </p:grpSpPr>
        <p:sp>
          <p:nvSpPr>
            <p:cNvPr id="584" name="Google Shape;584;gd030154924_4_125"/>
            <p:cNvSpPr/>
            <p:nvPr/>
          </p:nvSpPr>
          <p:spPr>
            <a:xfrm>
              <a:off x="1466575" y="3820700"/>
              <a:ext cx="4344000" cy="2723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d030154924_4_125"/>
            <p:cNvSpPr/>
            <p:nvPr/>
          </p:nvSpPr>
          <p:spPr>
            <a:xfrm>
              <a:off x="335225" y="3820700"/>
              <a:ext cx="1131300" cy="2723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</a:rPr>
                <a:t>Loss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pic>
        <p:nvPicPr>
          <p:cNvPr id="586" name="Google Shape;586;gd030154924_4_125"/>
          <p:cNvPicPr preferRelativeResize="0"/>
          <p:nvPr/>
        </p:nvPicPr>
        <p:blipFill rotWithShape="1">
          <a:blip r:embed="rId3">
            <a:alphaModFix/>
          </a:blip>
          <a:srcRect b="53054" l="0" r="0" t="593"/>
          <a:stretch/>
        </p:blipFill>
        <p:spPr>
          <a:xfrm>
            <a:off x="1795850" y="3805400"/>
            <a:ext cx="4122551" cy="26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d030154924_4_125"/>
          <p:cNvSpPr/>
          <p:nvPr/>
        </p:nvSpPr>
        <p:spPr>
          <a:xfrm>
            <a:off x="7331625" y="3747700"/>
            <a:ext cx="4344000" cy="272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d030154924_4_12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gd030154924_4_12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0" name="Google Shape;590;gd030154924_4_12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d030154924_4_12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2" name="Google Shape;592;gd030154924_4_125"/>
          <p:cNvGraphicFramePr/>
          <p:nvPr/>
        </p:nvGraphicFramePr>
        <p:xfrm>
          <a:off x="473675" y="129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652325"/>
                <a:gridCol w="1990425"/>
                <a:gridCol w="1979575"/>
              </a:tblGrid>
              <a:tr h="4702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VGG16</a:t>
                      </a:r>
                      <a:endParaRPr b="1"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(Fine Tuning)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119,707,457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112,070,657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 min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0.928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0.174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93" name="Google Shape;593;gd030154924_4_125"/>
          <p:cNvSpPr/>
          <p:nvPr/>
        </p:nvSpPr>
        <p:spPr>
          <a:xfrm>
            <a:off x="6444125" y="3747700"/>
            <a:ext cx="1131300" cy="2723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Accuracy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594" name="Google Shape;594;gd030154924_4_125"/>
          <p:cNvPicPr preferRelativeResize="0"/>
          <p:nvPr/>
        </p:nvPicPr>
        <p:blipFill rotWithShape="1">
          <a:blip r:embed="rId3">
            <a:alphaModFix/>
          </a:blip>
          <a:srcRect b="2932" l="0" r="0" t="51386"/>
          <a:stretch/>
        </p:blipFill>
        <p:spPr>
          <a:xfrm>
            <a:off x="7664100" y="3844425"/>
            <a:ext cx="3957900" cy="250129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d030154924_4_125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최종 모델 - VGG16</a:t>
            </a:r>
            <a:endParaRPr/>
          </a:p>
        </p:txBody>
      </p:sp>
      <p:sp>
        <p:nvSpPr>
          <p:cNvPr id="596" name="Google Shape;596;gd030154924_4_125"/>
          <p:cNvSpPr/>
          <p:nvPr/>
        </p:nvSpPr>
        <p:spPr>
          <a:xfrm>
            <a:off x="6444125" y="1294800"/>
            <a:ext cx="1273500" cy="2358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DNN Layer 구성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597" name="Google Shape;597;gd030154924_4_125"/>
          <p:cNvSpPr/>
          <p:nvPr/>
        </p:nvSpPr>
        <p:spPr>
          <a:xfrm>
            <a:off x="7717625" y="1297725"/>
            <a:ext cx="3957900" cy="235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598" name="Google Shape;598;gd030154924_4_125"/>
          <p:cNvPicPr preferRelativeResize="0"/>
          <p:nvPr/>
        </p:nvPicPr>
        <p:blipFill rotWithShape="1">
          <a:blip r:embed="rId4">
            <a:alphaModFix/>
          </a:blip>
          <a:srcRect b="0" l="0" r="16366" t="37613"/>
          <a:stretch/>
        </p:blipFill>
        <p:spPr>
          <a:xfrm>
            <a:off x="7717625" y="1462700"/>
            <a:ext cx="3881700" cy="203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03710b6c2_0_16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gd03710b6c2_0_16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gd03710b6c2_0_16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d03710b6c2_0_16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수행절차 및 방법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d03710b6c2_0_160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3) 최종 모델 - VGG16</a:t>
            </a:r>
            <a:endParaRPr/>
          </a:p>
        </p:txBody>
      </p:sp>
      <p:graphicFrame>
        <p:nvGraphicFramePr>
          <p:cNvPr id="608" name="Google Shape;608;gd03710b6c2_0_160"/>
          <p:cNvGraphicFramePr/>
          <p:nvPr/>
        </p:nvGraphicFramePr>
        <p:xfrm>
          <a:off x="358475" y="126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250850"/>
                <a:gridCol w="1891075"/>
                <a:gridCol w="1719050"/>
              </a:tblGrid>
              <a:tr h="4702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ResNet50 </a:t>
                      </a:r>
                      <a:endParaRPr b="1"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(All Parameter Train)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233,303,425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233,250,305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h 58 s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1.331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609" name="Google Shape;609;gd03710b6c2_0_160"/>
          <p:cNvGraphicFramePr/>
          <p:nvPr/>
        </p:nvGraphicFramePr>
        <p:xfrm>
          <a:off x="358475" y="38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2244900"/>
                <a:gridCol w="1897025"/>
                <a:gridCol w="1719050"/>
              </a:tblGrid>
              <a:tr h="4702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VGG16</a:t>
                      </a:r>
                      <a:endParaRPr b="1"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(Fine Tuning)</a:t>
                      </a:r>
                      <a:endParaRPr b="1" sz="2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119,707,457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Trainable param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</a:rPr>
                        <a:t>112,070,657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 min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0.928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7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0.174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610" name="Google Shape;610;gd03710b6c2_0_160"/>
          <p:cNvGraphicFramePr/>
          <p:nvPr/>
        </p:nvGraphicFramePr>
        <p:xfrm>
          <a:off x="7040063" y="2853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477600"/>
                <a:gridCol w="1477600"/>
                <a:gridCol w="1469525"/>
              </a:tblGrid>
              <a:tr h="67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ResNet(2차)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</a:rPr>
                        <a:t>VGG16(최종)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학습 시간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h 58 s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55 min</a:t>
                      </a:r>
                      <a:endParaRPr b="1" sz="1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0.867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0.928</a:t>
                      </a:r>
                      <a:endParaRPr b="1" sz="1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</a:t>
                      </a:r>
                      <a:endParaRPr b="1"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accent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1.331</a:t>
                      </a:r>
                      <a:endParaRPr sz="16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0.174</a:t>
                      </a:r>
                      <a:endParaRPr b="1" sz="16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1" name="Google Shape;611;gd03710b6c2_0_160"/>
          <p:cNvSpPr/>
          <p:nvPr/>
        </p:nvSpPr>
        <p:spPr>
          <a:xfrm>
            <a:off x="7040075" y="2213950"/>
            <a:ext cx="4424700" cy="56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최종 모델 개선점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6C69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gd030154924_7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-50"/>
            <a:ext cx="609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d030154924_7_20"/>
          <p:cNvSpPr/>
          <p:nvPr/>
        </p:nvSpPr>
        <p:spPr>
          <a:xfrm>
            <a:off x="6655981" y="2679404"/>
            <a:ext cx="5082300" cy="14991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d030154924_7_20"/>
          <p:cNvSpPr/>
          <p:nvPr/>
        </p:nvSpPr>
        <p:spPr>
          <a:xfrm>
            <a:off x="311483" y="3848242"/>
            <a:ext cx="5556000" cy="11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d030154924_7_20"/>
          <p:cNvSpPr/>
          <p:nvPr/>
        </p:nvSpPr>
        <p:spPr>
          <a:xfrm>
            <a:off x="311484" y="2104246"/>
            <a:ext cx="2340000" cy="1743900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gd030154924_7_20"/>
          <p:cNvCxnSpPr/>
          <p:nvPr/>
        </p:nvCxnSpPr>
        <p:spPr>
          <a:xfrm>
            <a:off x="311484" y="5181600"/>
            <a:ext cx="116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1" name="Google Shape;621;gd030154924_7_20"/>
          <p:cNvSpPr txBox="1"/>
          <p:nvPr/>
        </p:nvSpPr>
        <p:spPr>
          <a:xfrm flipH="1">
            <a:off x="566566" y="2318404"/>
            <a:ext cx="15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200">
                <a:solidFill>
                  <a:srgbClr val="F2F2F2"/>
                </a:solidFill>
              </a:rPr>
              <a:t>4</a:t>
            </a: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d030154924_7_20"/>
          <p:cNvSpPr txBox="1"/>
          <p:nvPr/>
        </p:nvSpPr>
        <p:spPr>
          <a:xfrm>
            <a:off x="566427" y="4090150"/>
            <a:ext cx="449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1"/>
                </a:solidFill>
              </a:rPr>
              <a:t>수행결과 및 시연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3742c6a9_3_14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gd43742c6a9_3_14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9" name="Google Shape;629;gd43742c6a9_3_14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d43742c6a9_3_14"/>
          <p:cNvSpPr txBox="1"/>
          <p:nvPr/>
        </p:nvSpPr>
        <p:spPr>
          <a:xfrm>
            <a:off x="469745" y="561227"/>
            <a:ext cx="371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분류 시각화</a:t>
            </a:r>
            <a:endParaRPr/>
          </a:p>
        </p:txBody>
      </p:sp>
      <p:sp>
        <p:nvSpPr>
          <p:cNvPr id="631" name="Google Shape;631;gd43742c6a9_3_14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4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수행결과 및 시연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gd43742c6a9_3_14"/>
          <p:cNvPicPr preferRelativeResize="0"/>
          <p:nvPr/>
        </p:nvPicPr>
        <p:blipFill rotWithShape="1">
          <a:blip r:embed="rId3">
            <a:alphaModFix/>
          </a:blip>
          <a:srcRect b="4150" l="61552" r="2179" t="0"/>
          <a:stretch/>
        </p:blipFill>
        <p:spPr>
          <a:xfrm>
            <a:off x="2922750" y="1938996"/>
            <a:ext cx="2906573" cy="388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d43742c6a9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150" y="1829525"/>
            <a:ext cx="3161725" cy="41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d43742c6a9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319" y="1910615"/>
            <a:ext cx="3062832" cy="393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d43742c6a9_3_14"/>
          <p:cNvPicPr preferRelativeResize="0"/>
          <p:nvPr/>
        </p:nvPicPr>
        <p:blipFill rotWithShape="1">
          <a:blip r:embed="rId6">
            <a:alphaModFix/>
          </a:blip>
          <a:srcRect b="0" l="2613" r="1637" t="0"/>
          <a:stretch/>
        </p:blipFill>
        <p:spPr>
          <a:xfrm>
            <a:off x="63500" y="2030357"/>
            <a:ext cx="2906575" cy="38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d43742c6a9_3_14"/>
          <p:cNvSpPr/>
          <p:nvPr/>
        </p:nvSpPr>
        <p:spPr>
          <a:xfrm>
            <a:off x="10758608" y="3908486"/>
            <a:ext cx="155700" cy="1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d43742c6a9_3_14"/>
          <p:cNvSpPr/>
          <p:nvPr/>
        </p:nvSpPr>
        <p:spPr>
          <a:xfrm>
            <a:off x="11437636" y="3856410"/>
            <a:ext cx="155700" cy="19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d43742c6a9_3_14"/>
          <p:cNvSpPr/>
          <p:nvPr/>
        </p:nvSpPr>
        <p:spPr>
          <a:xfrm>
            <a:off x="63175" y="1931100"/>
            <a:ext cx="12005400" cy="4237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030154924_0_4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gd030154924_0_41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gd030154924_0_4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d030154924_0_41"/>
          <p:cNvSpPr txBox="1"/>
          <p:nvPr/>
        </p:nvSpPr>
        <p:spPr>
          <a:xfrm>
            <a:off x="469745" y="561227"/>
            <a:ext cx="371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분류 시각화</a:t>
            </a:r>
            <a:endParaRPr/>
          </a:p>
        </p:txBody>
      </p:sp>
      <p:sp>
        <p:nvSpPr>
          <p:cNvPr id="647" name="Google Shape;647;gd030154924_0_41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4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수행결과 및 시연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gd030154924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368"/>
            <a:ext cx="4089568" cy="435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d030154924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568" y="1840755"/>
            <a:ext cx="3906996" cy="413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d030154924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2033" y="1655256"/>
            <a:ext cx="3947567" cy="43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d030154924_0_41"/>
          <p:cNvSpPr/>
          <p:nvPr/>
        </p:nvSpPr>
        <p:spPr>
          <a:xfrm>
            <a:off x="9555855" y="4016222"/>
            <a:ext cx="201900" cy="21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d030154924_0_41"/>
          <p:cNvSpPr/>
          <p:nvPr/>
        </p:nvSpPr>
        <p:spPr>
          <a:xfrm>
            <a:off x="10438770" y="3936986"/>
            <a:ext cx="201900" cy="21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d030154924_0_41"/>
          <p:cNvSpPr/>
          <p:nvPr/>
        </p:nvSpPr>
        <p:spPr>
          <a:xfrm>
            <a:off x="1935543" y="3493136"/>
            <a:ext cx="201900" cy="21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d030154924_0_41"/>
          <p:cNvSpPr/>
          <p:nvPr/>
        </p:nvSpPr>
        <p:spPr>
          <a:xfrm>
            <a:off x="5758420" y="3805963"/>
            <a:ext cx="201900" cy="21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d030154924_0_41"/>
          <p:cNvSpPr/>
          <p:nvPr/>
        </p:nvSpPr>
        <p:spPr>
          <a:xfrm>
            <a:off x="6434498" y="3854328"/>
            <a:ext cx="201900" cy="21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d030154924_0_41"/>
          <p:cNvSpPr/>
          <p:nvPr/>
        </p:nvSpPr>
        <p:spPr>
          <a:xfrm>
            <a:off x="63175" y="1778700"/>
            <a:ext cx="12005400" cy="4319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03710b587_0_25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d03710b587_0_25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d03710b587_0_251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4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수행결과 및 시연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d03710b587_0_251"/>
          <p:cNvSpPr txBox="1"/>
          <p:nvPr/>
        </p:nvSpPr>
        <p:spPr>
          <a:xfrm>
            <a:off x="469751" y="561225"/>
            <a:ext cx="42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모델링의 미흡한 점</a:t>
            </a:r>
            <a:endParaRPr/>
          </a:p>
        </p:txBody>
      </p:sp>
      <p:pic>
        <p:nvPicPr>
          <p:cNvPr id="665" name="Google Shape;665;gd03710b587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75" y="1552630"/>
            <a:ext cx="4690648" cy="483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d03710b587_0_251"/>
          <p:cNvPicPr preferRelativeResize="0"/>
          <p:nvPr/>
        </p:nvPicPr>
        <p:blipFill rotWithShape="1">
          <a:blip r:embed="rId4">
            <a:alphaModFix/>
          </a:blip>
          <a:srcRect b="16071" l="74629" r="10994" t="34552"/>
          <a:stretch/>
        </p:blipFill>
        <p:spPr>
          <a:xfrm>
            <a:off x="6079925" y="1441600"/>
            <a:ext cx="4783027" cy="49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d03710b587_0_251"/>
          <p:cNvSpPr/>
          <p:nvPr/>
        </p:nvSpPr>
        <p:spPr>
          <a:xfrm>
            <a:off x="4648152" y="4136804"/>
            <a:ext cx="245700" cy="26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d03710b587_0_251"/>
          <p:cNvSpPr/>
          <p:nvPr/>
        </p:nvSpPr>
        <p:spPr>
          <a:xfrm>
            <a:off x="4952952" y="4060604"/>
            <a:ext cx="245700" cy="26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d03710b587_0_251"/>
          <p:cNvSpPr/>
          <p:nvPr/>
        </p:nvSpPr>
        <p:spPr>
          <a:xfrm>
            <a:off x="182050" y="1334625"/>
            <a:ext cx="11767800" cy="514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d43742c6a9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17" y="1394450"/>
            <a:ext cx="4839845" cy="51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d43742c6a9_3_2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d43742c6a9_3_2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d43742c6a9_3_2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4</a:t>
            </a: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100">
                <a:solidFill>
                  <a:srgbClr val="554F4D"/>
                </a:solidFill>
              </a:rPr>
              <a:t>수행결과 및 시연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d43742c6a9_3_2"/>
          <p:cNvSpPr txBox="1"/>
          <p:nvPr/>
        </p:nvSpPr>
        <p:spPr>
          <a:xfrm>
            <a:off x="469751" y="561225"/>
            <a:ext cx="42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모델링의 미흡한 점</a:t>
            </a:r>
            <a:endParaRPr/>
          </a:p>
        </p:txBody>
      </p:sp>
      <p:pic>
        <p:nvPicPr>
          <p:cNvPr id="679" name="Google Shape;679;gd43742c6a9_3_2"/>
          <p:cNvPicPr preferRelativeResize="0"/>
          <p:nvPr/>
        </p:nvPicPr>
        <p:blipFill rotWithShape="1">
          <a:blip r:embed="rId4">
            <a:alphaModFix/>
          </a:blip>
          <a:srcRect b="14743" l="56491" r="29246" t="34259"/>
          <a:stretch/>
        </p:blipFill>
        <p:spPr>
          <a:xfrm>
            <a:off x="1387125" y="1513443"/>
            <a:ext cx="4732401" cy="507316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d43742c6a9_3_2"/>
          <p:cNvSpPr/>
          <p:nvPr/>
        </p:nvSpPr>
        <p:spPr>
          <a:xfrm>
            <a:off x="7884727" y="4561104"/>
            <a:ext cx="245700" cy="26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d43742c6a9_3_2"/>
          <p:cNvSpPr/>
          <p:nvPr/>
        </p:nvSpPr>
        <p:spPr>
          <a:xfrm>
            <a:off x="3630477" y="2295929"/>
            <a:ext cx="245700" cy="26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d43742c6a9_3_2"/>
          <p:cNvSpPr/>
          <p:nvPr/>
        </p:nvSpPr>
        <p:spPr>
          <a:xfrm>
            <a:off x="196475" y="1334625"/>
            <a:ext cx="11715300" cy="5252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7283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43742c6a9_3_36"/>
          <p:cNvSpPr txBox="1"/>
          <p:nvPr/>
        </p:nvSpPr>
        <p:spPr>
          <a:xfrm>
            <a:off x="2528471" y="2896521"/>
            <a:ext cx="689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모 델 시 연</a:t>
            </a:r>
            <a:endParaRPr b="1" sz="7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gd43742c6a9_3_36"/>
          <p:cNvSpPr/>
          <p:nvPr/>
        </p:nvSpPr>
        <p:spPr>
          <a:xfrm>
            <a:off x="2083982" y="2289841"/>
            <a:ext cx="139800" cy="9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d43742c6a9_3_36"/>
          <p:cNvSpPr/>
          <p:nvPr/>
        </p:nvSpPr>
        <p:spPr>
          <a:xfrm rot="5400000">
            <a:off x="2464877" y="1819939"/>
            <a:ext cx="139800" cy="9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d030154924_0_23"/>
          <p:cNvSpPr/>
          <p:nvPr/>
        </p:nvSpPr>
        <p:spPr>
          <a:xfrm>
            <a:off x="0" y="-125"/>
            <a:ext cx="5334000" cy="69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d030154924_0_23"/>
          <p:cNvSpPr/>
          <p:nvPr/>
        </p:nvSpPr>
        <p:spPr>
          <a:xfrm>
            <a:off x="540083" y="3848242"/>
            <a:ext cx="5556000" cy="113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d030154924_0_23"/>
          <p:cNvSpPr/>
          <p:nvPr/>
        </p:nvSpPr>
        <p:spPr>
          <a:xfrm>
            <a:off x="540084" y="2104246"/>
            <a:ext cx="2340000" cy="1743900"/>
          </a:xfrm>
          <a:prstGeom prst="rect">
            <a:avLst/>
          </a:prstGeom>
          <a:solidFill>
            <a:srgbClr val="4F7B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gd030154924_0_23"/>
          <p:cNvCxnSpPr/>
          <p:nvPr/>
        </p:nvCxnSpPr>
        <p:spPr>
          <a:xfrm>
            <a:off x="540084" y="5181600"/>
            <a:ext cx="116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8" name="Google Shape;698;gd030154924_0_23"/>
          <p:cNvSpPr txBox="1"/>
          <p:nvPr/>
        </p:nvSpPr>
        <p:spPr>
          <a:xfrm flipH="1">
            <a:off x="718966" y="2318404"/>
            <a:ext cx="155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200">
                <a:solidFill>
                  <a:srgbClr val="F2F2F2"/>
                </a:solidFill>
              </a:rPr>
              <a:t>5</a:t>
            </a:r>
            <a:r>
              <a:rPr lang="ko-KR" sz="32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32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gd03015492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43" y="-14850"/>
            <a:ext cx="6858002" cy="69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d030154924_0_23"/>
          <p:cNvSpPr txBox="1"/>
          <p:nvPr/>
        </p:nvSpPr>
        <p:spPr>
          <a:xfrm>
            <a:off x="718825" y="4090150"/>
            <a:ext cx="509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1"/>
                </a:solidFill>
              </a:rPr>
              <a:t>느낀점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030154924_0_13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gd030154924_0_13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7" name="Google Shape;707;gd030154924_0_13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d030154924_0_13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</a:t>
            </a:r>
            <a:r>
              <a:rPr lang="ko-KR" sz="1100">
                <a:solidFill>
                  <a:srgbClr val="554F4D"/>
                </a:solidFill>
              </a:rPr>
              <a:t>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gd030154924_0_130"/>
          <p:cNvGrpSpPr/>
          <p:nvPr/>
        </p:nvGrpSpPr>
        <p:grpSpPr>
          <a:xfrm>
            <a:off x="4777162" y="800125"/>
            <a:ext cx="6471953" cy="1635700"/>
            <a:chOff x="6513937" y="3725"/>
            <a:chExt cx="5800800" cy="1635700"/>
          </a:xfrm>
        </p:grpSpPr>
        <p:sp>
          <p:nvSpPr>
            <p:cNvPr id="710" name="Google Shape;710;gd030154924_0_130"/>
            <p:cNvSpPr/>
            <p:nvPr/>
          </p:nvSpPr>
          <p:spPr>
            <a:xfrm>
              <a:off x="6513937" y="3725"/>
              <a:ext cx="5800800" cy="163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d030154924_0_130"/>
            <p:cNvSpPr txBox="1"/>
            <p:nvPr/>
          </p:nvSpPr>
          <p:spPr>
            <a:xfrm>
              <a:off x="6585336" y="69525"/>
              <a:ext cx="57294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test 모델링에 대한 기록 유실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수집 및 전처리에 너무 많은 시간 소요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멀티레이블 미적용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Malgun Gothic"/>
                <a:buChar char="-"/>
              </a:pPr>
              <a:r>
                <a:rPr b="1" lang="ko-KR" sz="1800">
                  <a:latin typeface="Malgun Gothic"/>
                  <a:ea typeface="Malgun Gothic"/>
                  <a:cs typeface="Malgun Gothic"/>
                  <a:sym typeface="Malgun Gothic"/>
                </a:rPr>
                <a:t>라벨링에 100% 일관된 기준 적용이 불가능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SzPts val="1800"/>
                <a:buFont typeface="Malgun Gothic"/>
                <a:buChar char="-"/>
              </a:pPr>
              <a:r>
                <a:rPr b="1" lang="ko-KR" sz="1800">
                  <a:latin typeface="Malgun Gothic"/>
                  <a:ea typeface="Malgun Gothic"/>
                  <a:cs typeface="Malgun Gothic"/>
                  <a:sym typeface="Malgun Gothic"/>
                </a:rPr>
                <a:t>인물 전신 사진</a:t>
              </a:r>
              <a:r>
                <a:rPr b="1" lang="ko-KR" sz="1800"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b="1" lang="ko-KR" sz="1800">
                  <a:latin typeface="Malgun Gothic"/>
                  <a:ea typeface="Malgun Gothic"/>
                  <a:cs typeface="Malgun Gothic"/>
                  <a:sym typeface="Malgun Gothic"/>
                </a:rPr>
                <a:t> 다룰 수 있는 모델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2" name="Google Shape;712;gd030154924_0_130"/>
          <p:cNvSpPr/>
          <p:nvPr/>
        </p:nvSpPr>
        <p:spPr>
          <a:xfrm>
            <a:off x="983342" y="1283154"/>
            <a:ext cx="324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gd030154924_0_130"/>
          <p:cNvCxnSpPr/>
          <p:nvPr/>
        </p:nvCxnSpPr>
        <p:spPr>
          <a:xfrm>
            <a:off x="983342" y="1292386"/>
            <a:ext cx="32400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d030154924_0_130"/>
          <p:cNvSpPr/>
          <p:nvPr/>
        </p:nvSpPr>
        <p:spPr>
          <a:xfrm>
            <a:off x="977713" y="1380913"/>
            <a:ext cx="3240000" cy="4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d030154924_0_130"/>
          <p:cNvSpPr txBox="1"/>
          <p:nvPr/>
        </p:nvSpPr>
        <p:spPr>
          <a:xfrm>
            <a:off x="1088117" y="1329004"/>
            <a:ext cx="4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d030154924_0_130"/>
          <p:cNvSpPr txBox="1"/>
          <p:nvPr/>
        </p:nvSpPr>
        <p:spPr>
          <a:xfrm>
            <a:off x="1555903" y="1436863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아쉬운 점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17" name="Google Shape;717;gd030154924_0_130"/>
          <p:cNvSpPr/>
          <p:nvPr/>
        </p:nvSpPr>
        <p:spPr>
          <a:xfrm>
            <a:off x="986155" y="3277367"/>
            <a:ext cx="324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gd030154924_0_130"/>
          <p:cNvCxnSpPr/>
          <p:nvPr/>
        </p:nvCxnSpPr>
        <p:spPr>
          <a:xfrm>
            <a:off x="986155" y="3286598"/>
            <a:ext cx="32400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9" name="Google Shape;719;gd030154924_0_130"/>
          <p:cNvSpPr/>
          <p:nvPr/>
        </p:nvSpPr>
        <p:spPr>
          <a:xfrm>
            <a:off x="980525" y="3375125"/>
            <a:ext cx="3240000" cy="4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d030154924_0_130"/>
          <p:cNvSpPr txBox="1"/>
          <p:nvPr/>
        </p:nvSpPr>
        <p:spPr>
          <a:xfrm>
            <a:off x="1090930" y="3323217"/>
            <a:ext cx="4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2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d030154924_0_130"/>
          <p:cNvSpPr txBox="1"/>
          <p:nvPr/>
        </p:nvSpPr>
        <p:spPr>
          <a:xfrm>
            <a:off x="1558715" y="3431076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모델 한계점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22" name="Google Shape;722;gd030154924_0_130"/>
          <p:cNvSpPr/>
          <p:nvPr/>
        </p:nvSpPr>
        <p:spPr>
          <a:xfrm>
            <a:off x="986155" y="4955492"/>
            <a:ext cx="32400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Google Shape;723;gd030154924_0_130"/>
          <p:cNvCxnSpPr/>
          <p:nvPr/>
        </p:nvCxnSpPr>
        <p:spPr>
          <a:xfrm>
            <a:off x="986155" y="4964723"/>
            <a:ext cx="32400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gd030154924_0_130"/>
          <p:cNvSpPr/>
          <p:nvPr/>
        </p:nvSpPr>
        <p:spPr>
          <a:xfrm>
            <a:off x="980525" y="5053250"/>
            <a:ext cx="3240000" cy="4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d030154924_0_130"/>
          <p:cNvSpPr txBox="1"/>
          <p:nvPr/>
        </p:nvSpPr>
        <p:spPr>
          <a:xfrm>
            <a:off x="1090930" y="5001342"/>
            <a:ext cx="4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3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d030154924_0_130"/>
          <p:cNvSpPr txBox="1"/>
          <p:nvPr/>
        </p:nvSpPr>
        <p:spPr>
          <a:xfrm>
            <a:off x="1558715" y="5109201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추후 보강 내용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727" name="Google Shape;727;gd030154924_0_130"/>
          <p:cNvGrpSpPr/>
          <p:nvPr/>
        </p:nvGrpSpPr>
        <p:grpSpPr>
          <a:xfrm>
            <a:off x="4777184" y="4660400"/>
            <a:ext cx="6471953" cy="1364254"/>
            <a:chOff x="6513937" y="3725"/>
            <a:chExt cx="5800800" cy="1635600"/>
          </a:xfrm>
        </p:grpSpPr>
        <p:sp>
          <p:nvSpPr>
            <p:cNvPr id="728" name="Google Shape;728;gd030154924_0_130"/>
            <p:cNvSpPr/>
            <p:nvPr/>
          </p:nvSpPr>
          <p:spPr>
            <a:xfrm>
              <a:off x="6513937" y="3725"/>
              <a:ext cx="5800800" cy="163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d030154924_0_130"/>
            <p:cNvSpPr txBox="1"/>
            <p:nvPr/>
          </p:nvSpPr>
          <p:spPr>
            <a:xfrm>
              <a:off x="6585337" y="69525"/>
              <a:ext cx="5729100" cy="15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신뢰성과 객관성을 위해 전문가를 통한 사진 분류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‘셀카, 상반신, 전신’ 등 전반적인 인물 사진으로 확대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 이용자들의 데이터셋으로 모델 정교화 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Github 를 활용한 업무 효율 향상 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30" name="Google Shape;730;gd030154924_0_130"/>
          <p:cNvGrpSpPr/>
          <p:nvPr/>
        </p:nvGrpSpPr>
        <p:grpSpPr>
          <a:xfrm>
            <a:off x="4776596" y="2983050"/>
            <a:ext cx="6471667" cy="1107884"/>
            <a:chOff x="6513917" y="45650"/>
            <a:chExt cx="6618600" cy="1358700"/>
          </a:xfrm>
        </p:grpSpPr>
        <p:sp>
          <p:nvSpPr>
            <p:cNvPr id="731" name="Google Shape;731;gd030154924_0_130"/>
            <p:cNvSpPr/>
            <p:nvPr/>
          </p:nvSpPr>
          <p:spPr>
            <a:xfrm>
              <a:off x="6513917" y="45650"/>
              <a:ext cx="6618600" cy="135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d030154924_0_130"/>
            <p:cNvSpPr txBox="1"/>
            <p:nvPr/>
          </p:nvSpPr>
          <p:spPr>
            <a:xfrm>
              <a:off x="6585335" y="78513"/>
              <a:ext cx="6244500" cy="12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사진에 대한 객관적인 분류 기준 부족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수작업으로 인해 데이터셋의 양이 많지 않음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Char char="-"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GPU 요구량이 커 하루에 한정된 모델링만 가능</a:t>
              </a:r>
              <a:endParaRPr b="1" sz="18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gd43742c6a9_1_2"/>
          <p:cNvCxnSpPr/>
          <p:nvPr/>
        </p:nvCxnSpPr>
        <p:spPr>
          <a:xfrm rot="10800000">
            <a:off x="6587750" y="4446888"/>
            <a:ext cx="1392600" cy="612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gd43742c6a9_1_2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gd43742c6a9_1_2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d43742c6a9_1_2"/>
          <p:cNvSpPr txBox="1"/>
          <p:nvPr/>
        </p:nvSpPr>
        <p:spPr>
          <a:xfrm>
            <a:off x="196474" y="172725"/>
            <a:ext cx="172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d43742c6a9_1_2"/>
          <p:cNvCxnSpPr/>
          <p:nvPr/>
        </p:nvCxnSpPr>
        <p:spPr>
          <a:xfrm rot="10800000">
            <a:off x="6373865" y="4602713"/>
            <a:ext cx="2331600" cy="11379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gd43742c6a9_1_2"/>
          <p:cNvCxnSpPr/>
          <p:nvPr/>
        </p:nvCxnSpPr>
        <p:spPr>
          <a:xfrm>
            <a:off x="2411374" y="2801900"/>
            <a:ext cx="2936400" cy="10041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gd43742c6a9_1_2"/>
          <p:cNvCxnSpPr/>
          <p:nvPr/>
        </p:nvCxnSpPr>
        <p:spPr>
          <a:xfrm flipH="1">
            <a:off x="8775650" y="3077088"/>
            <a:ext cx="1864200" cy="10389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gd43742c6a9_1_2"/>
          <p:cNvCxnSpPr/>
          <p:nvPr/>
        </p:nvCxnSpPr>
        <p:spPr>
          <a:xfrm rot="10800000">
            <a:off x="8775650" y="4395288"/>
            <a:ext cx="1877700" cy="48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gd43742c6a9_1_2"/>
          <p:cNvCxnSpPr/>
          <p:nvPr/>
        </p:nvCxnSpPr>
        <p:spPr>
          <a:xfrm rot="10800000">
            <a:off x="8775650" y="4863588"/>
            <a:ext cx="1405200" cy="5220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gd43742c6a9_1_2"/>
          <p:cNvCxnSpPr/>
          <p:nvPr/>
        </p:nvCxnSpPr>
        <p:spPr>
          <a:xfrm flipH="1" rot="10800000">
            <a:off x="6319850" y="1160088"/>
            <a:ext cx="1188000" cy="6885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gd43742c6a9_1_2"/>
          <p:cNvCxnSpPr/>
          <p:nvPr/>
        </p:nvCxnSpPr>
        <p:spPr>
          <a:xfrm>
            <a:off x="4410911" y="2411325"/>
            <a:ext cx="1391700" cy="15111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gd43742c6a9_1_2"/>
          <p:cNvCxnSpPr/>
          <p:nvPr/>
        </p:nvCxnSpPr>
        <p:spPr>
          <a:xfrm flipH="1" rot="10800000">
            <a:off x="1165978" y="4503213"/>
            <a:ext cx="4705800" cy="4617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gd43742c6a9_1_2"/>
          <p:cNvCxnSpPr/>
          <p:nvPr/>
        </p:nvCxnSpPr>
        <p:spPr>
          <a:xfrm flipH="1" rot="10800000">
            <a:off x="6480750" y="1956713"/>
            <a:ext cx="1729200" cy="3324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gd43742c6a9_1_2"/>
          <p:cNvCxnSpPr/>
          <p:nvPr/>
        </p:nvCxnSpPr>
        <p:spPr>
          <a:xfrm flipH="1">
            <a:off x="6738250" y="3266875"/>
            <a:ext cx="1903800" cy="5121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d43742c6a9_1_2"/>
          <p:cNvSpPr/>
          <p:nvPr/>
        </p:nvSpPr>
        <p:spPr>
          <a:xfrm>
            <a:off x="0" y="139800"/>
            <a:ext cx="139800" cy="85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gd43742c6a9_1_2"/>
          <p:cNvCxnSpPr/>
          <p:nvPr/>
        </p:nvCxnSpPr>
        <p:spPr>
          <a:xfrm>
            <a:off x="5966390" y="2602182"/>
            <a:ext cx="0" cy="11928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gd43742c6a9_1_2"/>
          <p:cNvCxnSpPr/>
          <p:nvPr/>
        </p:nvCxnSpPr>
        <p:spPr>
          <a:xfrm flipH="1">
            <a:off x="4497538" y="4503223"/>
            <a:ext cx="1287900" cy="7746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2" name="Google Shape;142;gd43742c6a9_1_2"/>
          <p:cNvCxnSpPr>
            <a:stCxn id="143" idx="4"/>
            <a:endCxn id="144" idx="0"/>
          </p:cNvCxnSpPr>
          <p:nvPr/>
        </p:nvCxnSpPr>
        <p:spPr>
          <a:xfrm>
            <a:off x="6001974" y="4946979"/>
            <a:ext cx="198900" cy="7473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gd43742c6a9_1_2"/>
          <p:cNvSpPr/>
          <p:nvPr/>
        </p:nvSpPr>
        <p:spPr>
          <a:xfrm>
            <a:off x="5322448" y="1565377"/>
            <a:ext cx="1287900" cy="128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d43742c6a9_1_2"/>
          <p:cNvSpPr txBox="1"/>
          <p:nvPr/>
        </p:nvSpPr>
        <p:spPr>
          <a:xfrm>
            <a:off x="5322601" y="1970838"/>
            <a:ext cx="128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동영상</a:t>
            </a:r>
            <a:endParaRPr b="1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gd43742c6a9_1_2"/>
          <p:cNvGrpSpPr/>
          <p:nvPr/>
        </p:nvGrpSpPr>
        <p:grpSpPr>
          <a:xfrm>
            <a:off x="5457350" y="5281794"/>
            <a:ext cx="1487301" cy="1224898"/>
            <a:chOff x="7204015" y="4945243"/>
            <a:chExt cx="2135700" cy="1758900"/>
          </a:xfrm>
        </p:grpSpPr>
        <p:sp>
          <p:nvSpPr>
            <p:cNvPr id="148" name="Google Shape;148;gd43742c6a9_1_2"/>
            <p:cNvSpPr/>
            <p:nvPr/>
          </p:nvSpPr>
          <p:spPr>
            <a:xfrm>
              <a:off x="7392420" y="4945243"/>
              <a:ext cx="1758900" cy="175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d43742c6a9_1_2"/>
            <p:cNvSpPr txBox="1"/>
            <p:nvPr/>
          </p:nvSpPr>
          <p:spPr>
            <a:xfrm>
              <a:off x="7204015" y="5537455"/>
              <a:ext cx="21357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금융 분석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gd43742c6a9_1_2"/>
          <p:cNvGrpSpPr/>
          <p:nvPr/>
        </p:nvGrpSpPr>
        <p:grpSpPr>
          <a:xfrm>
            <a:off x="3357305" y="4902562"/>
            <a:ext cx="1487301" cy="1224898"/>
            <a:chOff x="6786978" y="4407441"/>
            <a:chExt cx="2135700" cy="1758900"/>
          </a:xfrm>
        </p:grpSpPr>
        <p:sp>
          <p:nvSpPr>
            <p:cNvPr id="150" name="Google Shape;150;gd43742c6a9_1_2"/>
            <p:cNvSpPr/>
            <p:nvPr/>
          </p:nvSpPr>
          <p:spPr>
            <a:xfrm>
              <a:off x="6975383" y="4407441"/>
              <a:ext cx="1758900" cy="1758900"/>
            </a:xfrm>
            <a:prstGeom prst="ellipse">
              <a:avLst/>
            </a:prstGeom>
            <a:solidFill>
              <a:srgbClr val="655D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d43742c6a9_1_2"/>
            <p:cNvSpPr txBox="1"/>
            <p:nvPr/>
          </p:nvSpPr>
          <p:spPr>
            <a:xfrm>
              <a:off x="6786978" y="4944279"/>
              <a:ext cx="2135700" cy="6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solidFill>
                    <a:schemeClr val="lt1"/>
                  </a:solidFill>
                </a:rPr>
                <a:t>여행지</a:t>
              </a:r>
              <a:endParaRPr b="1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gd43742c6a9_1_2"/>
          <p:cNvGrpSpPr/>
          <p:nvPr/>
        </p:nvGrpSpPr>
        <p:grpSpPr>
          <a:xfrm>
            <a:off x="8083833" y="2515809"/>
            <a:ext cx="1448218" cy="1192886"/>
            <a:chOff x="7432292" y="3766491"/>
            <a:chExt cx="2135700" cy="1758900"/>
          </a:xfrm>
        </p:grpSpPr>
        <p:sp>
          <p:nvSpPr>
            <p:cNvPr id="153" name="Google Shape;153;gd43742c6a9_1_2"/>
            <p:cNvSpPr/>
            <p:nvPr/>
          </p:nvSpPr>
          <p:spPr>
            <a:xfrm>
              <a:off x="7644108" y="3766491"/>
              <a:ext cx="1758900" cy="175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d43742c6a9_1_2"/>
            <p:cNvSpPr txBox="1"/>
            <p:nvPr/>
          </p:nvSpPr>
          <p:spPr>
            <a:xfrm>
              <a:off x="7432292" y="4317278"/>
              <a:ext cx="21357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lt1"/>
                  </a:solidFill>
                </a:rPr>
                <a:t>음식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" name="Google Shape;155;gd43742c6a9_1_2"/>
          <p:cNvCxnSpPr/>
          <p:nvPr/>
        </p:nvCxnSpPr>
        <p:spPr>
          <a:xfrm>
            <a:off x="3607249" y="3907738"/>
            <a:ext cx="1587300" cy="327000"/>
          </a:xfrm>
          <a:prstGeom prst="straightConnector1">
            <a:avLst/>
          </a:prstGeom>
          <a:noFill/>
          <a:ln cap="flat" cmpd="sng" w="9525">
            <a:solidFill>
              <a:srgbClr val="655D5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gd43742c6a9_1_2"/>
          <p:cNvSpPr/>
          <p:nvPr/>
        </p:nvSpPr>
        <p:spPr>
          <a:xfrm>
            <a:off x="2561087" y="3213900"/>
            <a:ext cx="1287900" cy="128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d43742c6a9_1_2"/>
          <p:cNvSpPr txBox="1"/>
          <p:nvPr/>
        </p:nvSpPr>
        <p:spPr>
          <a:xfrm>
            <a:off x="2423231" y="3612270"/>
            <a:ext cx="156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chemeClr val="lt1"/>
                </a:solidFill>
              </a:rPr>
              <a:t>교통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158" name="Google Shape;158;gd43742c6a9_1_2"/>
          <p:cNvSpPr/>
          <p:nvPr/>
        </p:nvSpPr>
        <p:spPr>
          <a:xfrm>
            <a:off x="8114385" y="5142877"/>
            <a:ext cx="1287900" cy="1287900"/>
          </a:xfrm>
          <a:prstGeom prst="ellipse">
            <a:avLst/>
          </a:prstGeom>
          <a:solidFill>
            <a:srgbClr val="655D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d43742c6a9_1_2"/>
          <p:cNvSpPr txBox="1"/>
          <p:nvPr/>
        </p:nvSpPr>
        <p:spPr>
          <a:xfrm>
            <a:off x="8198089" y="5548338"/>
            <a:ext cx="1152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코디</a:t>
            </a:r>
            <a:endParaRPr b="1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d43742c6a9_1_2"/>
          <p:cNvSpPr/>
          <p:nvPr/>
        </p:nvSpPr>
        <p:spPr>
          <a:xfrm>
            <a:off x="1149225" y="4368054"/>
            <a:ext cx="1287600" cy="128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d43742c6a9_1_2"/>
          <p:cNvSpPr txBox="1"/>
          <p:nvPr/>
        </p:nvSpPr>
        <p:spPr>
          <a:xfrm>
            <a:off x="1011226" y="4764067"/>
            <a:ext cx="156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사진</a:t>
            </a:r>
            <a:endParaRPr b="1"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d43742c6a9_1_2"/>
          <p:cNvSpPr/>
          <p:nvPr/>
        </p:nvSpPr>
        <p:spPr>
          <a:xfrm>
            <a:off x="7962316" y="1248513"/>
            <a:ext cx="1224900" cy="12249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d43742c6a9_1_2"/>
          <p:cNvSpPr txBox="1"/>
          <p:nvPr/>
        </p:nvSpPr>
        <p:spPr>
          <a:xfrm>
            <a:off x="7831075" y="1645556"/>
            <a:ext cx="1487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lt1"/>
                </a:solidFill>
              </a:rPr>
              <a:t>넷플릭스</a:t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gd43742c6a9_1_2"/>
          <p:cNvGrpSpPr/>
          <p:nvPr/>
        </p:nvGrpSpPr>
        <p:grpSpPr>
          <a:xfrm>
            <a:off x="5122524" y="3188079"/>
            <a:ext cx="1763150" cy="1758900"/>
            <a:chOff x="3560349" y="4407441"/>
            <a:chExt cx="1763150" cy="1758900"/>
          </a:xfrm>
        </p:grpSpPr>
        <p:sp>
          <p:nvSpPr>
            <p:cNvPr id="143" name="Google Shape;143;gd43742c6a9_1_2"/>
            <p:cNvSpPr/>
            <p:nvPr/>
          </p:nvSpPr>
          <p:spPr>
            <a:xfrm>
              <a:off x="3560349" y="4407441"/>
              <a:ext cx="1758900" cy="175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d43742c6a9_1_2"/>
            <p:cNvSpPr txBox="1"/>
            <p:nvPr/>
          </p:nvSpPr>
          <p:spPr>
            <a:xfrm>
              <a:off x="3564599" y="5016750"/>
              <a:ext cx="1758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900">
                  <a:solidFill>
                    <a:schemeClr val="lt1"/>
                  </a:solidFill>
                </a:rPr>
                <a:t>관심사</a:t>
              </a:r>
              <a:endParaRPr b="1" sz="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d43742c6a9_1_2"/>
          <p:cNvSpPr/>
          <p:nvPr/>
        </p:nvSpPr>
        <p:spPr>
          <a:xfrm>
            <a:off x="3623111" y="1492012"/>
            <a:ext cx="1224900" cy="122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d43742c6a9_1_2"/>
          <p:cNvSpPr txBox="1"/>
          <p:nvPr/>
        </p:nvSpPr>
        <p:spPr>
          <a:xfrm>
            <a:off x="3491843" y="1781204"/>
            <a:ext cx="1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창작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애니메이션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d43742c6a9_1_2"/>
          <p:cNvSpPr/>
          <p:nvPr/>
        </p:nvSpPr>
        <p:spPr>
          <a:xfrm>
            <a:off x="1304311" y="2076375"/>
            <a:ext cx="1224900" cy="1224900"/>
          </a:xfrm>
          <a:prstGeom prst="ellipse">
            <a:avLst/>
          </a:prstGeom>
          <a:solidFill>
            <a:srgbClr val="9F6C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d43742c6a9_1_2"/>
          <p:cNvSpPr txBox="1"/>
          <p:nvPr/>
        </p:nvSpPr>
        <p:spPr>
          <a:xfrm>
            <a:off x="1173055" y="2509066"/>
            <a:ext cx="14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범죄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d43742c6a9_1_2"/>
          <p:cNvSpPr/>
          <p:nvPr/>
        </p:nvSpPr>
        <p:spPr>
          <a:xfrm>
            <a:off x="10463111" y="3632500"/>
            <a:ext cx="1224900" cy="122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d43742c6a9_1_2"/>
          <p:cNvSpPr txBox="1"/>
          <p:nvPr/>
        </p:nvSpPr>
        <p:spPr>
          <a:xfrm>
            <a:off x="10331855" y="3921691"/>
            <a:ext cx="1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논문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번역기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d43742c6a9_1_2"/>
          <p:cNvSpPr/>
          <p:nvPr/>
        </p:nvSpPr>
        <p:spPr>
          <a:xfrm>
            <a:off x="6889916" y="351313"/>
            <a:ext cx="1224900" cy="12249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d43742c6a9_1_2"/>
          <p:cNvSpPr txBox="1"/>
          <p:nvPr/>
        </p:nvSpPr>
        <p:spPr>
          <a:xfrm>
            <a:off x="6758675" y="737131"/>
            <a:ext cx="1487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lt1"/>
                </a:solidFill>
              </a:rPr>
              <a:t>유튜브</a:t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d43742c6a9_1_2"/>
          <p:cNvSpPr/>
          <p:nvPr/>
        </p:nvSpPr>
        <p:spPr>
          <a:xfrm>
            <a:off x="9965186" y="4923637"/>
            <a:ext cx="1224900" cy="1224900"/>
          </a:xfrm>
          <a:prstGeom prst="ellipse">
            <a:avLst/>
          </a:prstGeom>
          <a:solidFill>
            <a:srgbClr val="9F6C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d43742c6a9_1_2"/>
          <p:cNvSpPr txBox="1"/>
          <p:nvPr/>
        </p:nvSpPr>
        <p:spPr>
          <a:xfrm>
            <a:off x="9833930" y="5351441"/>
            <a:ext cx="14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챗봇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d43742c6a9_1_2"/>
          <p:cNvSpPr/>
          <p:nvPr/>
        </p:nvSpPr>
        <p:spPr>
          <a:xfrm>
            <a:off x="10299411" y="1996412"/>
            <a:ext cx="1224900" cy="1224900"/>
          </a:xfrm>
          <a:prstGeom prst="ellipse">
            <a:avLst/>
          </a:prstGeom>
          <a:solidFill>
            <a:srgbClr val="9F6C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d43742c6a9_1_2"/>
          <p:cNvSpPr txBox="1"/>
          <p:nvPr/>
        </p:nvSpPr>
        <p:spPr>
          <a:xfrm>
            <a:off x="10168155" y="2295129"/>
            <a:ext cx="1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도덕성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판단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8" name="Google Shape;178;gd43742c6a9_1_2"/>
          <p:cNvSpPr/>
          <p:nvPr/>
        </p:nvSpPr>
        <p:spPr>
          <a:xfrm>
            <a:off x="7812973" y="3848500"/>
            <a:ext cx="1224900" cy="122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d43742c6a9_1_2"/>
          <p:cNvSpPr txBox="1"/>
          <p:nvPr/>
        </p:nvSpPr>
        <p:spPr>
          <a:xfrm>
            <a:off x="7681718" y="4289691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</a:rPr>
              <a:t>언어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d43742c6a9_1_2"/>
          <p:cNvSpPr txBox="1"/>
          <p:nvPr/>
        </p:nvSpPr>
        <p:spPr>
          <a:xfrm>
            <a:off x="425074" y="467250"/>
            <a:ext cx="79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아이디어 도출</a:t>
            </a:r>
            <a:endParaRPr/>
          </a:p>
        </p:txBody>
      </p:sp>
      <p:sp>
        <p:nvSpPr>
          <p:cNvPr id="181" name="Google Shape;181;gd43742c6a9_1_2"/>
          <p:cNvSpPr/>
          <p:nvPr/>
        </p:nvSpPr>
        <p:spPr>
          <a:xfrm>
            <a:off x="868475" y="3950625"/>
            <a:ext cx="1736100" cy="205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d43742c6a9_1_2"/>
          <p:cNvSpPr/>
          <p:nvPr/>
        </p:nvSpPr>
        <p:spPr>
          <a:xfrm>
            <a:off x="1660400" y="5090599"/>
            <a:ext cx="1287576" cy="1038906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3" name="Google Shape;183;gd43742c6a9_1_2"/>
          <p:cNvSpPr txBox="1"/>
          <p:nvPr/>
        </p:nvSpPr>
        <p:spPr>
          <a:xfrm>
            <a:off x="1766538" y="5386838"/>
            <a:ext cx="9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/>
              <a:t>선정</a:t>
            </a:r>
            <a:endParaRPr b="1" sz="1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d03710b6c2_3_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gd03710b6c2_3_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gd03710b6c2_3_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d03710b6c2_3_0"/>
          <p:cNvSpPr/>
          <p:nvPr/>
        </p:nvSpPr>
        <p:spPr>
          <a:xfrm>
            <a:off x="369750" y="5060900"/>
            <a:ext cx="1995300" cy="7722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ISSUE # 4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41" name="Google Shape;741;gd03710b6c2_3_0"/>
          <p:cNvSpPr/>
          <p:nvPr/>
        </p:nvSpPr>
        <p:spPr>
          <a:xfrm>
            <a:off x="2479200" y="5073499"/>
            <a:ext cx="8242200" cy="759600"/>
          </a:xfrm>
          <a:prstGeom prst="rect">
            <a:avLst/>
          </a:prstGeom>
          <a:noFill/>
          <a:ln cap="flat" cmpd="sng" w="2857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데이터 증가에 따른 모델값 변동 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42" name="Google Shape;742;gd03710b6c2_3_0"/>
          <p:cNvSpPr txBox="1"/>
          <p:nvPr/>
        </p:nvSpPr>
        <p:spPr>
          <a:xfrm>
            <a:off x="271725" y="420400"/>
            <a:ext cx="660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프로젝트 진행 중 어려웠던 점</a:t>
            </a:r>
            <a:endParaRPr/>
          </a:p>
        </p:txBody>
      </p:sp>
      <p:sp>
        <p:nvSpPr>
          <p:cNvPr id="743" name="Google Shape;743;gd03710b6c2_3_0"/>
          <p:cNvSpPr/>
          <p:nvPr/>
        </p:nvSpPr>
        <p:spPr>
          <a:xfrm>
            <a:off x="369750" y="2677800"/>
            <a:ext cx="1995300" cy="77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ISSUE # 2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44" name="Google Shape;744;gd03710b6c2_3_0"/>
          <p:cNvSpPr/>
          <p:nvPr/>
        </p:nvSpPr>
        <p:spPr>
          <a:xfrm>
            <a:off x="2479350" y="2684100"/>
            <a:ext cx="8242200" cy="772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GPU 용량 부족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45" name="Google Shape;745;gd03710b6c2_3_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</a:t>
            </a:r>
            <a:r>
              <a:rPr lang="ko-KR" sz="1100">
                <a:solidFill>
                  <a:srgbClr val="554F4D"/>
                </a:solidFill>
              </a:rPr>
              <a:t>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d03710b6c2_3_0"/>
          <p:cNvSpPr/>
          <p:nvPr/>
        </p:nvSpPr>
        <p:spPr>
          <a:xfrm>
            <a:off x="369750" y="3869346"/>
            <a:ext cx="1995300" cy="772200"/>
          </a:xfrm>
          <a:prstGeom prst="rect">
            <a:avLst/>
          </a:prstGeom>
          <a:solidFill>
            <a:srgbClr val="9F6C69"/>
          </a:solidFill>
          <a:ln cap="flat" cmpd="sng" w="9525">
            <a:solidFill>
              <a:srgbClr val="9F6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ISSUE # 3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47" name="Google Shape;747;gd03710b6c2_3_0"/>
          <p:cNvSpPr/>
          <p:nvPr/>
        </p:nvSpPr>
        <p:spPr>
          <a:xfrm>
            <a:off x="2479350" y="3869350"/>
            <a:ext cx="8242200" cy="772200"/>
          </a:xfrm>
          <a:prstGeom prst="rect">
            <a:avLst/>
          </a:prstGeom>
          <a:noFill/>
          <a:ln cap="flat" cmpd="sng" w="28575">
            <a:solidFill>
              <a:srgbClr val="9F6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동일 모델 간 다른 학습 결과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748" name="Google Shape;748;gd03710b6c2_3_0"/>
          <p:cNvSpPr/>
          <p:nvPr/>
        </p:nvSpPr>
        <p:spPr>
          <a:xfrm>
            <a:off x="369750" y="1486250"/>
            <a:ext cx="1995300" cy="772200"/>
          </a:xfrm>
          <a:prstGeom prst="rect">
            <a:avLst/>
          </a:prstGeom>
          <a:solidFill>
            <a:srgbClr val="4F7B8C"/>
          </a:solidFill>
          <a:ln cap="flat" cmpd="sng" w="9525">
            <a:solidFill>
              <a:srgbClr val="4F7B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ISSUE # 1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749" name="Google Shape;749;gd03710b6c2_3_0"/>
          <p:cNvSpPr/>
          <p:nvPr/>
        </p:nvSpPr>
        <p:spPr>
          <a:xfrm>
            <a:off x="2479350" y="1489400"/>
            <a:ext cx="8242200" cy="772200"/>
          </a:xfrm>
          <a:prstGeom prst="rect">
            <a:avLst/>
          </a:prstGeom>
          <a:noFill/>
          <a:ln cap="flat" cmpd="sng" w="28575">
            <a:solidFill>
              <a:srgbClr val="4F7B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데이터 수집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030154924_2_24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gd030154924_2_24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gd030154924_2_24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d030154924_2_245"/>
          <p:cNvSpPr/>
          <p:nvPr/>
        </p:nvSpPr>
        <p:spPr>
          <a:xfrm>
            <a:off x="1086539" y="1452774"/>
            <a:ext cx="4902300" cy="22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d030154924_2_245"/>
          <p:cNvSpPr/>
          <p:nvPr/>
        </p:nvSpPr>
        <p:spPr>
          <a:xfrm>
            <a:off x="6217339" y="1452773"/>
            <a:ext cx="4902300" cy="223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d030154924_2_245"/>
          <p:cNvSpPr/>
          <p:nvPr/>
        </p:nvSpPr>
        <p:spPr>
          <a:xfrm>
            <a:off x="1086539" y="3885039"/>
            <a:ext cx="4902300" cy="223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d030154924_2_245"/>
          <p:cNvSpPr/>
          <p:nvPr/>
        </p:nvSpPr>
        <p:spPr>
          <a:xfrm>
            <a:off x="6217339" y="3885038"/>
            <a:ext cx="4902300" cy="223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d030154924_2_245"/>
          <p:cNvSpPr/>
          <p:nvPr/>
        </p:nvSpPr>
        <p:spPr>
          <a:xfrm>
            <a:off x="5379139" y="3095151"/>
            <a:ext cx="482700" cy="48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d030154924_2_245"/>
          <p:cNvSpPr txBox="1"/>
          <p:nvPr/>
        </p:nvSpPr>
        <p:spPr>
          <a:xfrm>
            <a:off x="5424362" y="3105618"/>
            <a:ext cx="3900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</a:rPr>
              <a:t>1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d030154924_2_245"/>
          <p:cNvSpPr/>
          <p:nvPr/>
        </p:nvSpPr>
        <p:spPr>
          <a:xfrm>
            <a:off x="6336295" y="3095151"/>
            <a:ext cx="482700" cy="48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d030154924_2_245"/>
          <p:cNvSpPr txBox="1"/>
          <p:nvPr/>
        </p:nvSpPr>
        <p:spPr>
          <a:xfrm>
            <a:off x="6339839" y="3110637"/>
            <a:ext cx="4731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</a:rPr>
              <a:t>2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d030154924_2_245"/>
          <p:cNvSpPr/>
          <p:nvPr/>
        </p:nvSpPr>
        <p:spPr>
          <a:xfrm>
            <a:off x="5377987" y="3994734"/>
            <a:ext cx="482700" cy="48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d030154924_2_245"/>
          <p:cNvSpPr txBox="1"/>
          <p:nvPr/>
        </p:nvSpPr>
        <p:spPr>
          <a:xfrm>
            <a:off x="5402188" y="4005201"/>
            <a:ext cx="4266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</a:rPr>
              <a:t>3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d030154924_2_245"/>
          <p:cNvSpPr/>
          <p:nvPr/>
        </p:nvSpPr>
        <p:spPr>
          <a:xfrm>
            <a:off x="6335143" y="3994733"/>
            <a:ext cx="482700" cy="48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d030154924_2_245"/>
          <p:cNvSpPr txBox="1"/>
          <p:nvPr/>
        </p:nvSpPr>
        <p:spPr>
          <a:xfrm>
            <a:off x="6394793" y="4005200"/>
            <a:ext cx="3723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</a:rPr>
              <a:t>4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d030154924_2_245"/>
          <p:cNvSpPr txBox="1"/>
          <p:nvPr/>
        </p:nvSpPr>
        <p:spPr>
          <a:xfrm>
            <a:off x="2721250" y="4706525"/>
            <a:ext cx="163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 향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70" name="Google Shape;770;gd030154924_2_245"/>
          <p:cNvSpPr txBox="1"/>
          <p:nvPr/>
        </p:nvSpPr>
        <p:spPr>
          <a:xfrm>
            <a:off x="7390800" y="2308825"/>
            <a:ext cx="25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</a:rPr>
              <a:t>크 롤 링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d030154924_2_245"/>
          <p:cNvSpPr txBox="1"/>
          <p:nvPr/>
        </p:nvSpPr>
        <p:spPr>
          <a:xfrm>
            <a:off x="6996301" y="4741100"/>
            <a:ext cx="334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</a:rPr>
              <a:t>오류 이미지 파일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d030154924_2_245"/>
          <p:cNvSpPr txBox="1"/>
          <p:nvPr/>
        </p:nvSpPr>
        <p:spPr>
          <a:xfrm>
            <a:off x="1978600" y="2240700"/>
            <a:ext cx="31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FFFF"/>
                </a:solidFill>
              </a:rPr>
              <a:t>기  준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73" name="Google Shape;773;gd030154924_2_245"/>
          <p:cNvSpPr/>
          <p:nvPr/>
        </p:nvSpPr>
        <p:spPr>
          <a:xfrm>
            <a:off x="1026025" y="6834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774" name="Google Shape;774;gd030154924_2_245"/>
          <p:cNvSpPr/>
          <p:nvPr/>
        </p:nvSpPr>
        <p:spPr>
          <a:xfrm>
            <a:off x="2647600" y="683450"/>
            <a:ext cx="84720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 데이터 수집</a:t>
            </a:r>
            <a:endParaRPr sz="1800"/>
          </a:p>
        </p:txBody>
      </p:sp>
      <p:sp>
        <p:nvSpPr>
          <p:cNvPr id="775" name="Google Shape;775;gd030154924_2_24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3C42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gd030154924_2_349"/>
          <p:cNvGrpSpPr/>
          <p:nvPr/>
        </p:nvGrpSpPr>
        <p:grpSpPr>
          <a:xfrm>
            <a:off x="1498829" y="1536258"/>
            <a:ext cx="9194380" cy="3771000"/>
            <a:chOff x="1103979" y="1282258"/>
            <a:chExt cx="9194380" cy="3771000"/>
          </a:xfrm>
        </p:grpSpPr>
        <p:sp>
          <p:nvSpPr>
            <p:cNvPr id="781" name="Google Shape;781;gd030154924_2_349"/>
            <p:cNvSpPr txBox="1"/>
            <p:nvPr/>
          </p:nvSpPr>
          <p:spPr>
            <a:xfrm>
              <a:off x="110397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2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d030154924_2_349"/>
            <p:cNvSpPr txBox="1"/>
            <p:nvPr/>
          </p:nvSpPr>
          <p:spPr>
            <a:xfrm>
              <a:off x="9262459" y="1282258"/>
              <a:ext cx="1035900" cy="3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9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2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gd030154924_2_349"/>
          <p:cNvSpPr txBox="1"/>
          <p:nvPr/>
        </p:nvSpPr>
        <p:spPr>
          <a:xfrm>
            <a:off x="2877225" y="1974775"/>
            <a:ext cx="39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accent3"/>
                </a:solidFill>
              </a:rPr>
              <a:t>수평과 수직 구도</a:t>
            </a:r>
            <a:endParaRPr b="1" sz="3000">
              <a:solidFill>
                <a:schemeClr val="accent3"/>
              </a:solidFill>
            </a:endParaRPr>
          </a:p>
        </p:txBody>
      </p:sp>
      <p:sp>
        <p:nvSpPr>
          <p:cNvPr id="784" name="Google Shape;784;gd030154924_2_349"/>
          <p:cNvSpPr txBox="1"/>
          <p:nvPr/>
        </p:nvSpPr>
        <p:spPr>
          <a:xfrm>
            <a:off x="4767200" y="3505625"/>
            <a:ext cx="238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accent3"/>
                </a:solidFill>
              </a:rPr>
              <a:t>3분할</a:t>
            </a:r>
            <a:endParaRPr b="1" sz="3000">
              <a:solidFill>
                <a:schemeClr val="accent3"/>
              </a:solidFill>
            </a:endParaRPr>
          </a:p>
        </p:txBody>
      </p:sp>
      <p:sp>
        <p:nvSpPr>
          <p:cNvPr id="785" name="Google Shape;785;gd030154924_2_349"/>
          <p:cNvSpPr txBox="1"/>
          <p:nvPr/>
        </p:nvSpPr>
        <p:spPr>
          <a:xfrm>
            <a:off x="3074600" y="5023950"/>
            <a:ext cx="276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accent3"/>
                </a:solidFill>
              </a:rPr>
              <a:t>빛의 노출</a:t>
            </a:r>
            <a:endParaRPr b="1" sz="3000">
              <a:solidFill>
                <a:schemeClr val="accent3"/>
              </a:solidFill>
            </a:endParaRPr>
          </a:p>
        </p:txBody>
      </p:sp>
      <p:sp>
        <p:nvSpPr>
          <p:cNvPr id="786" name="Google Shape;786;gd030154924_2_349"/>
          <p:cNvSpPr txBox="1"/>
          <p:nvPr/>
        </p:nvSpPr>
        <p:spPr>
          <a:xfrm>
            <a:off x="6320500" y="2695800"/>
            <a:ext cx="24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예쁜 포즈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d030154924_2_349"/>
          <p:cNvSpPr txBox="1"/>
          <p:nvPr/>
        </p:nvSpPr>
        <p:spPr>
          <a:xfrm>
            <a:off x="2185850" y="4108200"/>
            <a:ext cx="29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깔끔한 배경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d030154924_2_349"/>
          <p:cNvSpPr txBox="1"/>
          <p:nvPr/>
        </p:nvSpPr>
        <p:spPr>
          <a:xfrm>
            <a:off x="6220212" y="5970590"/>
            <a:ext cx="429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d030154924_2_349"/>
          <p:cNvSpPr txBox="1"/>
          <p:nvPr/>
        </p:nvSpPr>
        <p:spPr>
          <a:xfrm>
            <a:off x="2641680" y="2933950"/>
            <a:ext cx="260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머리 위 공간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d030154924_2_349"/>
          <p:cNvSpPr txBox="1"/>
          <p:nvPr/>
        </p:nvSpPr>
        <p:spPr>
          <a:xfrm>
            <a:off x="6890425" y="5307250"/>
            <a:ext cx="328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컬러와 보색 대비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d030154924_2_349"/>
          <p:cNvSpPr txBox="1"/>
          <p:nvPr/>
        </p:nvSpPr>
        <p:spPr>
          <a:xfrm>
            <a:off x="5358612" y="4333190"/>
            <a:ext cx="429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시선 방향에 공백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d030154924_2_349"/>
          <p:cNvSpPr txBox="1"/>
          <p:nvPr/>
        </p:nvSpPr>
        <p:spPr>
          <a:xfrm>
            <a:off x="7524350" y="3514500"/>
            <a:ext cx="24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800">
                <a:solidFill>
                  <a:srgbClr val="999999"/>
                </a:solidFill>
              </a:rPr>
              <a:t>카메라 각도</a:t>
            </a:r>
            <a:endParaRPr i="1" sz="28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d030154924_2_349"/>
          <p:cNvSpPr/>
          <p:nvPr/>
        </p:nvSpPr>
        <p:spPr>
          <a:xfrm>
            <a:off x="1026025" y="6834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1-1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794" name="Google Shape;794;gd030154924_2_349"/>
          <p:cNvSpPr/>
          <p:nvPr/>
        </p:nvSpPr>
        <p:spPr>
          <a:xfrm>
            <a:off x="2647600" y="683450"/>
            <a:ext cx="7806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기   준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030154924_1_91"/>
          <p:cNvSpPr/>
          <p:nvPr/>
        </p:nvSpPr>
        <p:spPr>
          <a:xfrm>
            <a:off x="788900" y="1775300"/>
            <a:ext cx="10704000" cy="41952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d030154924_1_91"/>
          <p:cNvSpPr/>
          <p:nvPr/>
        </p:nvSpPr>
        <p:spPr>
          <a:xfrm>
            <a:off x="4509250" y="1385050"/>
            <a:ext cx="3652800" cy="9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d030154924_1_91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2" name="Google Shape;802;gd030154924_1_91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3" name="Google Shape;803;gd030154924_1_91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gd030154924_1_91"/>
          <p:cNvPicPr preferRelativeResize="0"/>
          <p:nvPr/>
        </p:nvPicPr>
        <p:blipFill rotWithShape="1">
          <a:blip r:embed="rId3">
            <a:alphaModFix/>
          </a:blip>
          <a:srcRect b="9860" l="8567" r="7932" t="13281"/>
          <a:stretch/>
        </p:blipFill>
        <p:spPr>
          <a:xfrm>
            <a:off x="4716050" y="1411213"/>
            <a:ext cx="1685126" cy="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d030154924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700" y="2327800"/>
            <a:ext cx="3319975" cy="33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d030154924_1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875" y="2327800"/>
            <a:ext cx="3319975" cy="33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d030154924_1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425" y="2326350"/>
            <a:ext cx="3319975" cy="33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d030154924_1_91"/>
          <p:cNvSpPr/>
          <p:nvPr/>
        </p:nvSpPr>
        <p:spPr>
          <a:xfrm>
            <a:off x="721225" y="6072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1-2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09" name="Google Shape;809;gd030154924_1_91"/>
          <p:cNvSpPr/>
          <p:nvPr/>
        </p:nvSpPr>
        <p:spPr>
          <a:xfrm>
            <a:off x="2342800" y="607250"/>
            <a:ext cx="91500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캐글 데이터셋 -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정량적 기준을 충족하는 사진이지만 베스트라고 보기 어려움</a:t>
            </a:r>
            <a:endParaRPr sz="1800"/>
          </a:p>
        </p:txBody>
      </p:sp>
      <p:sp>
        <p:nvSpPr>
          <p:cNvPr id="810" name="Google Shape;810;gd030154924_1_91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d030154924_1_91"/>
          <p:cNvSpPr txBox="1"/>
          <p:nvPr/>
        </p:nvSpPr>
        <p:spPr>
          <a:xfrm>
            <a:off x="6400800" y="1535175"/>
            <a:ext cx="16851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3C78D8"/>
                </a:solidFill>
              </a:rPr>
              <a:t>DATASET</a:t>
            </a:r>
            <a:endParaRPr sz="2000">
              <a:solidFill>
                <a:srgbClr val="3C78D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d030154924_1_349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gd030154924_1_349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8" name="Google Shape;818;gd030154924_1_349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d030154924_1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00" y="2288224"/>
            <a:ext cx="925823" cy="94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d030154924_1_349"/>
          <p:cNvPicPr preferRelativeResize="0"/>
          <p:nvPr/>
        </p:nvPicPr>
        <p:blipFill rotWithShape="1">
          <a:blip r:embed="rId4">
            <a:alphaModFix/>
          </a:blip>
          <a:srcRect b="11328" l="24098" r="23874" t="11813"/>
          <a:stretch/>
        </p:blipFill>
        <p:spPr>
          <a:xfrm>
            <a:off x="1779085" y="3346510"/>
            <a:ext cx="1005054" cy="94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d030154924_1_349"/>
          <p:cNvPicPr preferRelativeResize="0"/>
          <p:nvPr/>
        </p:nvPicPr>
        <p:blipFill rotWithShape="1">
          <a:blip r:embed="rId5">
            <a:alphaModFix/>
          </a:blip>
          <a:srcRect b="19961" l="21859" r="18267" t="13522"/>
          <a:stretch/>
        </p:blipFill>
        <p:spPr>
          <a:xfrm>
            <a:off x="1702875" y="4404787"/>
            <a:ext cx="1195621" cy="94097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d030154924_1_349"/>
          <p:cNvSpPr/>
          <p:nvPr/>
        </p:nvSpPr>
        <p:spPr>
          <a:xfrm>
            <a:off x="1026025" y="5310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1-2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23" name="Google Shape;823;gd030154924_1_349"/>
          <p:cNvSpPr/>
          <p:nvPr/>
        </p:nvSpPr>
        <p:spPr>
          <a:xfrm>
            <a:off x="2647600" y="531050"/>
            <a:ext cx="81906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여러 사이트에서 </a:t>
            </a:r>
            <a:r>
              <a:rPr lang="ko-KR" sz="1800"/>
              <a:t>크롤링 ➞ </a:t>
            </a:r>
            <a:r>
              <a:rPr lang="ko-KR" sz="1800"/>
              <a:t>사진의 크기와 비율이 다름</a:t>
            </a:r>
            <a:endParaRPr sz="1800"/>
          </a:p>
        </p:txBody>
      </p:sp>
      <p:grpSp>
        <p:nvGrpSpPr>
          <p:cNvPr id="824" name="Google Shape;824;gd030154924_1_349"/>
          <p:cNvGrpSpPr/>
          <p:nvPr/>
        </p:nvGrpSpPr>
        <p:grpSpPr>
          <a:xfrm>
            <a:off x="3907390" y="1205158"/>
            <a:ext cx="5738366" cy="5376062"/>
            <a:chOff x="5887125" y="1135775"/>
            <a:chExt cx="5865651" cy="5585519"/>
          </a:xfrm>
        </p:grpSpPr>
        <p:pic>
          <p:nvPicPr>
            <p:cNvPr id="825" name="Google Shape;825;gd030154924_1_3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87125" y="1135775"/>
              <a:ext cx="5865651" cy="558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gd030154924_1_349"/>
            <p:cNvSpPr/>
            <p:nvPr/>
          </p:nvSpPr>
          <p:spPr>
            <a:xfrm>
              <a:off x="8802210" y="1204594"/>
              <a:ext cx="1345500" cy="55167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gd030154924_1_349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8" name="Google Shape;828;gd030154924_1_349"/>
          <p:cNvCxnSpPr>
            <a:stCxn id="819" idx="3"/>
            <a:endCxn id="825" idx="1"/>
          </p:cNvCxnSpPr>
          <p:nvPr/>
        </p:nvCxnSpPr>
        <p:spPr>
          <a:xfrm>
            <a:off x="2744523" y="2758713"/>
            <a:ext cx="1162800" cy="11331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gd030154924_1_349"/>
          <p:cNvCxnSpPr>
            <a:stCxn id="820" idx="3"/>
            <a:endCxn id="825" idx="1"/>
          </p:cNvCxnSpPr>
          <p:nvPr/>
        </p:nvCxnSpPr>
        <p:spPr>
          <a:xfrm>
            <a:off x="2784139" y="3816998"/>
            <a:ext cx="1123200" cy="747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gd030154924_1_349"/>
          <p:cNvCxnSpPr>
            <a:stCxn id="821" idx="3"/>
            <a:endCxn id="825" idx="1"/>
          </p:cNvCxnSpPr>
          <p:nvPr/>
        </p:nvCxnSpPr>
        <p:spPr>
          <a:xfrm flipH="1" rot="10800000">
            <a:off x="2898495" y="3891877"/>
            <a:ext cx="1008900" cy="98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d03710b6c2_3_16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gd03710b6c2_3_16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7" name="Google Shape;837;gd03710b6c2_3_16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d03710b6c2_3_16"/>
          <p:cNvSpPr/>
          <p:nvPr/>
        </p:nvSpPr>
        <p:spPr>
          <a:xfrm>
            <a:off x="901700" y="5310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1-3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39" name="Google Shape;839;gd03710b6c2_3_16"/>
          <p:cNvSpPr/>
          <p:nvPr/>
        </p:nvSpPr>
        <p:spPr>
          <a:xfrm>
            <a:off x="2523275" y="531050"/>
            <a:ext cx="79314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취향 차이</a:t>
            </a:r>
            <a:endParaRPr sz="1800"/>
          </a:p>
        </p:txBody>
      </p:sp>
      <p:sp>
        <p:nvSpPr>
          <p:cNvPr id="840" name="Google Shape;840;gd03710b6c2_3_16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d03710b6c2_3_16"/>
          <p:cNvSpPr txBox="1"/>
          <p:nvPr/>
        </p:nvSpPr>
        <p:spPr>
          <a:xfrm>
            <a:off x="3515025" y="4634675"/>
            <a:ext cx="20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 B</a:t>
            </a:r>
            <a:endParaRPr/>
          </a:p>
        </p:txBody>
      </p:sp>
      <p:sp>
        <p:nvSpPr>
          <p:cNvPr id="842" name="Google Shape;842;gd03710b6c2_3_16"/>
          <p:cNvSpPr txBox="1"/>
          <p:nvPr/>
        </p:nvSpPr>
        <p:spPr>
          <a:xfrm>
            <a:off x="839313" y="4634675"/>
            <a:ext cx="22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 A</a:t>
            </a:r>
            <a:endParaRPr/>
          </a:p>
        </p:txBody>
      </p:sp>
      <p:sp>
        <p:nvSpPr>
          <p:cNvPr id="843" name="Google Shape;843;gd03710b6c2_3_16"/>
          <p:cNvSpPr txBox="1"/>
          <p:nvPr/>
        </p:nvSpPr>
        <p:spPr>
          <a:xfrm>
            <a:off x="6022075" y="4634675"/>
            <a:ext cx="218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조원 C</a:t>
            </a:r>
            <a:endParaRPr sz="1000"/>
          </a:p>
        </p:txBody>
      </p:sp>
      <p:sp>
        <p:nvSpPr>
          <p:cNvPr id="844" name="Google Shape;844;gd03710b6c2_3_16"/>
          <p:cNvSpPr/>
          <p:nvPr/>
        </p:nvSpPr>
        <p:spPr>
          <a:xfrm>
            <a:off x="901700" y="1196875"/>
            <a:ext cx="95529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각 조원이 생각하는 사진의 취향 차이가 있어 기준을 잡기 어려웠다</a:t>
            </a:r>
            <a:endParaRPr sz="1800"/>
          </a:p>
        </p:txBody>
      </p:sp>
      <p:pic>
        <p:nvPicPr>
          <p:cNvPr id="845" name="Google Shape;845;gd03710b6c2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75" y="2077450"/>
            <a:ext cx="2489900" cy="25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d03710b6c2_3_16"/>
          <p:cNvSpPr txBox="1"/>
          <p:nvPr/>
        </p:nvSpPr>
        <p:spPr>
          <a:xfrm>
            <a:off x="8649163" y="4634675"/>
            <a:ext cx="218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조원 D</a:t>
            </a:r>
            <a:endParaRPr sz="1000"/>
          </a:p>
        </p:txBody>
      </p:sp>
      <p:pic>
        <p:nvPicPr>
          <p:cNvPr id="847" name="Google Shape;847;gd03710b6c2_3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77" y="2077452"/>
            <a:ext cx="2364731" cy="2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d03710b6c2_3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488" y="2077450"/>
            <a:ext cx="2489899" cy="24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d03710b6c2_3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75" y="2077438"/>
            <a:ext cx="2489901" cy="24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gd03710b6c2_3_16"/>
          <p:cNvSpPr/>
          <p:nvPr/>
        </p:nvSpPr>
        <p:spPr>
          <a:xfrm>
            <a:off x="728975" y="4809300"/>
            <a:ext cx="102585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너무 아래서 찍은거 아녜요?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조금 어두운 것 같아요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사람이 너무 많지 않나요?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-KR" sz="1600"/>
              <a:t>수평이 아닌 것 같아요</a:t>
            </a:r>
            <a:endParaRPr sz="1600"/>
          </a:p>
        </p:txBody>
      </p:sp>
      <p:sp>
        <p:nvSpPr>
          <p:cNvPr id="851" name="Google Shape;851;gd03710b6c2_3_16"/>
          <p:cNvSpPr/>
          <p:nvPr/>
        </p:nvSpPr>
        <p:spPr>
          <a:xfrm>
            <a:off x="1993252" y="2590004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d03710b6c2_3_16"/>
          <p:cNvSpPr/>
          <p:nvPr/>
        </p:nvSpPr>
        <p:spPr>
          <a:xfrm>
            <a:off x="4045727" y="2857529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d03710b6c2_3_16"/>
          <p:cNvSpPr/>
          <p:nvPr/>
        </p:nvSpPr>
        <p:spPr>
          <a:xfrm>
            <a:off x="9749220" y="2684490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d03710b6c2_3_16"/>
          <p:cNvSpPr/>
          <p:nvPr/>
        </p:nvSpPr>
        <p:spPr>
          <a:xfrm>
            <a:off x="6483020" y="3592290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d03710b6c2_3_16"/>
          <p:cNvSpPr/>
          <p:nvPr/>
        </p:nvSpPr>
        <p:spPr>
          <a:xfrm>
            <a:off x="6665023" y="3572554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d03710b6c2_3_16"/>
          <p:cNvSpPr/>
          <p:nvPr/>
        </p:nvSpPr>
        <p:spPr>
          <a:xfrm>
            <a:off x="6890882" y="3516090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d03710b6c2_3_16"/>
          <p:cNvSpPr/>
          <p:nvPr/>
        </p:nvSpPr>
        <p:spPr>
          <a:xfrm>
            <a:off x="7112355" y="3562687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d03710b6c2_3_16"/>
          <p:cNvSpPr/>
          <p:nvPr/>
        </p:nvSpPr>
        <p:spPr>
          <a:xfrm>
            <a:off x="7377685" y="3562687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d03710b6c2_3_16"/>
          <p:cNvSpPr/>
          <p:nvPr/>
        </p:nvSpPr>
        <p:spPr>
          <a:xfrm>
            <a:off x="7692352" y="3486487"/>
            <a:ext cx="139800" cy="14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d03710b6c2_3_46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gd03710b6c2_3_46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6" name="Google Shape;866;gd03710b6c2_3_46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gd03710b6c2_3_46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d03710b6c2_3_46"/>
          <p:cNvSpPr/>
          <p:nvPr/>
        </p:nvSpPr>
        <p:spPr>
          <a:xfrm>
            <a:off x="901700" y="5310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69" name="Google Shape;869;gd03710b6c2_3_46"/>
          <p:cNvSpPr/>
          <p:nvPr/>
        </p:nvSpPr>
        <p:spPr>
          <a:xfrm>
            <a:off x="2523275" y="531050"/>
            <a:ext cx="8958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4명이서 같이 분류작업하여 ‘공통된 기준’ 확립</a:t>
            </a:r>
            <a:endParaRPr sz="1800"/>
          </a:p>
        </p:txBody>
      </p:sp>
      <p:pic>
        <p:nvPicPr>
          <p:cNvPr id="870" name="Google Shape;870;gd03710b6c2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662" y="1443075"/>
            <a:ext cx="5198551" cy="482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d03710b6c2_3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87" y="1443075"/>
            <a:ext cx="5198552" cy="48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d03710b6c2_3_46"/>
          <p:cNvSpPr/>
          <p:nvPr/>
        </p:nvSpPr>
        <p:spPr>
          <a:xfrm>
            <a:off x="2827665" y="2279289"/>
            <a:ext cx="291900" cy="291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d03710b6c2_3_46"/>
          <p:cNvSpPr/>
          <p:nvPr/>
        </p:nvSpPr>
        <p:spPr>
          <a:xfrm>
            <a:off x="8611859" y="2114536"/>
            <a:ext cx="291900" cy="28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43742c6a9_1_17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9" name="Google Shape;879;gd43742c6a9_1_17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0" name="Google Shape;880;gd43742c6a9_1_17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d43742c6a9_1_17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d43742c6a9_1_170"/>
          <p:cNvSpPr/>
          <p:nvPr/>
        </p:nvSpPr>
        <p:spPr>
          <a:xfrm>
            <a:off x="901700" y="531050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883" name="Google Shape;883;gd43742c6a9_1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50" y="1357986"/>
            <a:ext cx="4724800" cy="4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d43742c6a9_1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150" y="1357975"/>
            <a:ext cx="4724800" cy="47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d43742c6a9_1_170"/>
          <p:cNvSpPr/>
          <p:nvPr/>
        </p:nvSpPr>
        <p:spPr>
          <a:xfrm>
            <a:off x="3727065" y="3922705"/>
            <a:ext cx="265200" cy="282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d43742c6a9_1_170"/>
          <p:cNvSpPr/>
          <p:nvPr/>
        </p:nvSpPr>
        <p:spPr>
          <a:xfrm>
            <a:off x="7718559" y="1696047"/>
            <a:ext cx="265200" cy="282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d43742c6a9_1_170"/>
          <p:cNvSpPr/>
          <p:nvPr/>
        </p:nvSpPr>
        <p:spPr>
          <a:xfrm>
            <a:off x="8646374" y="1896819"/>
            <a:ext cx="265200" cy="282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d43742c6a9_1_170"/>
          <p:cNvSpPr/>
          <p:nvPr/>
        </p:nvSpPr>
        <p:spPr>
          <a:xfrm>
            <a:off x="2523275" y="531050"/>
            <a:ext cx="8958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4명이서 같이 분류작업하여 ‘공통된 기준’ 확립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030154924_1_145"/>
          <p:cNvSpPr/>
          <p:nvPr/>
        </p:nvSpPr>
        <p:spPr>
          <a:xfrm>
            <a:off x="4320275" y="3319075"/>
            <a:ext cx="7291200" cy="3009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4" name="Google Shape;894;gd030154924_1_145"/>
          <p:cNvSpPr/>
          <p:nvPr/>
        </p:nvSpPr>
        <p:spPr>
          <a:xfrm>
            <a:off x="556475" y="3319075"/>
            <a:ext cx="3535200" cy="3009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5" name="Google Shape;895;gd030154924_1_14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Google Shape;896;gd030154924_1_14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7" name="Google Shape;897;gd030154924_1_14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d030154924_1_145"/>
          <p:cNvSpPr/>
          <p:nvPr/>
        </p:nvSpPr>
        <p:spPr>
          <a:xfrm>
            <a:off x="556475" y="541475"/>
            <a:ext cx="17031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1-4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99" name="Google Shape;899;gd030154924_1_145"/>
          <p:cNvSpPr/>
          <p:nvPr/>
        </p:nvSpPr>
        <p:spPr>
          <a:xfrm>
            <a:off x="2178050" y="541475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Image dataset 오류</a:t>
            </a:r>
            <a:endParaRPr sz="1800"/>
          </a:p>
        </p:txBody>
      </p:sp>
      <p:sp>
        <p:nvSpPr>
          <p:cNvPr id="900" name="Google Shape;900;gd030154924_1_145"/>
          <p:cNvSpPr/>
          <p:nvPr/>
        </p:nvSpPr>
        <p:spPr>
          <a:xfrm>
            <a:off x="556475" y="1163575"/>
            <a:ext cx="1581300" cy="56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Error </a:t>
            </a:r>
            <a:r>
              <a:rPr b="1" lang="ko-KR" sz="1600">
                <a:solidFill>
                  <a:schemeClr val="lt1"/>
                </a:solidFill>
              </a:rPr>
              <a:t>Code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901" name="Google Shape;901;gd030154924_1_145"/>
          <p:cNvGrpSpPr/>
          <p:nvPr/>
        </p:nvGrpSpPr>
        <p:grpSpPr>
          <a:xfrm>
            <a:off x="2161763" y="1185650"/>
            <a:ext cx="9449700" cy="537000"/>
            <a:chOff x="1276850" y="2017875"/>
            <a:chExt cx="9449700" cy="537000"/>
          </a:xfrm>
        </p:grpSpPr>
        <p:sp>
          <p:nvSpPr>
            <p:cNvPr id="902" name="Google Shape;902;gd030154924_1_145"/>
            <p:cNvSpPr/>
            <p:nvPr/>
          </p:nvSpPr>
          <p:spPr>
            <a:xfrm>
              <a:off x="1276850" y="2017875"/>
              <a:ext cx="9449700" cy="5370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980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03" name="Google Shape;903;gd030154924_1_145"/>
            <p:cNvPicPr preferRelativeResize="0"/>
            <p:nvPr/>
          </p:nvPicPr>
          <p:blipFill rotWithShape="1">
            <a:blip r:embed="rId3">
              <a:alphaModFix/>
            </a:blip>
            <a:srcRect b="2927" l="0" r="19028" t="87482"/>
            <a:stretch/>
          </p:blipFill>
          <p:spPr>
            <a:xfrm>
              <a:off x="1331450" y="2057100"/>
              <a:ext cx="9373225" cy="401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4" name="Google Shape;904;gd030154924_1_145"/>
          <p:cNvPicPr preferRelativeResize="0"/>
          <p:nvPr/>
        </p:nvPicPr>
        <p:blipFill rotWithShape="1">
          <a:blip r:embed="rId4">
            <a:alphaModFix/>
          </a:blip>
          <a:srcRect b="3595" l="0" r="0" t="0"/>
          <a:stretch/>
        </p:blipFill>
        <p:spPr>
          <a:xfrm>
            <a:off x="4553137" y="3426325"/>
            <a:ext cx="6659402" cy="28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d030154924_1_145"/>
          <p:cNvPicPr preferRelativeResize="0"/>
          <p:nvPr/>
        </p:nvPicPr>
        <p:blipFill rotWithShape="1">
          <a:blip r:embed="rId5">
            <a:alphaModFix/>
          </a:blip>
          <a:srcRect b="0" l="0" r="3846" t="0"/>
          <a:stretch/>
        </p:blipFill>
        <p:spPr>
          <a:xfrm>
            <a:off x="658887" y="3414250"/>
            <a:ext cx="3263800" cy="27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d030154924_1_145"/>
          <p:cNvSpPr/>
          <p:nvPr/>
        </p:nvSpPr>
        <p:spPr>
          <a:xfrm>
            <a:off x="556475" y="2074025"/>
            <a:ext cx="15813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07" name="Google Shape;907;gd030154924_1_145"/>
          <p:cNvSpPr/>
          <p:nvPr/>
        </p:nvSpPr>
        <p:spPr>
          <a:xfrm>
            <a:off x="2161775" y="2088425"/>
            <a:ext cx="9449700" cy="5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Image Path 와 해당 Image Tensor를 함께 출력 &gt; 오류 파일 찾아서 제거</a:t>
            </a:r>
            <a:endParaRPr sz="1800"/>
          </a:p>
        </p:txBody>
      </p:sp>
      <p:sp>
        <p:nvSpPr>
          <p:cNvPr id="908" name="Google Shape;908;gd030154924_1_145"/>
          <p:cNvSpPr/>
          <p:nvPr/>
        </p:nvSpPr>
        <p:spPr>
          <a:xfrm>
            <a:off x="556475" y="2715000"/>
            <a:ext cx="3535200" cy="56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정상적인 파일의 출력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09" name="Google Shape;909;gd030154924_1_145"/>
          <p:cNvSpPr/>
          <p:nvPr/>
        </p:nvSpPr>
        <p:spPr>
          <a:xfrm>
            <a:off x="4320275" y="2715000"/>
            <a:ext cx="7291200" cy="56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오류</a:t>
            </a:r>
            <a:r>
              <a:rPr b="1" lang="ko-KR" sz="1900">
                <a:solidFill>
                  <a:schemeClr val="lt1"/>
                </a:solidFill>
              </a:rPr>
              <a:t> 파일의 출력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10" name="Google Shape;910;gd030154924_1_145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gd43742c6a9_0_12"/>
          <p:cNvPicPr preferRelativeResize="0"/>
          <p:nvPr/>
        </p:nvPicPr>
        <p:blipFill rotWithShape="1">
          <a:blip r:embed="rId3">
            <a:alphaModFix/>
          </a:blip>
          <a:srcRect b="59044" l="0" r="2315" t="0"/>
          <a:stretch/>
        </p:blipFill>
        <p:spPr>
          <a:xfrm>
            <a:off x="177275" y="1724050"/>
            <a:ext cx="6007675" cy="37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d43742c6a9_0_12"/>
          <p:cNvSpPr/>
          <p:nvPr/>
        </p:nvSpPr>
        <p:spPr>
          <a:xfrm>
            <a:off x="556475" y="609600"/>
            <a:ext cx="15813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17" name="Google Shape;917;gd43742c6a9_0_12"/>
          <p:cNvSpPr/>
          <p:nvPr/>
        </p:nvSpPr>
        <p:spPr>
          <a:xfrm>
            <a:off x="2161775" y="624000"/>
            <a:ext cx="9449700" cy="53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Image Path 와 해당 Image Tensor를 함께 출력 &gt; 오류 파일 찾아서 제거</a:t>
            </a:r>
            <a:endParaRPr sz="1800"/>
          </a:p>
        </p:txBody>
      </p:sp>
      <p:pic>
        <p:nvPicPr>
          <p:cNvPr id="918" name="Google Shape;918;gd43742c6a9_0_12"/>
          <p:cNvPicPr preferRelativeResize="0"/>
          <p:nvPr/>
        </p:nvPicPr>
        <p:blipFill rotWithShape="1">
          <a:blip r:embed="rId3">
            <a:alphaModFix/>
          </a:blip>
          <a:srcRect b="0" l="0" r="0" t="42693"/>
          <a:stretch/>
        </p:blipFill>
        <p:spPr>
          <a:xfrm>
            <a:off x="6390725" y="1724052"/>
            <a:ext cx="5514900" cy="427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d43742c6a9_0_12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d43742c6a9_0_12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d43742c6a9_0_12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030154924_2_209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030154924_2_209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gd030154924_2_209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d030154924_2_209"/>
          <p:cNvSpPr/>
          <p:nvPr/>
        </p:nvSpPr>
        <p:spPr>
          <a:xfrm>
            <a:off x="481567" y="1495581"/>
            <a:ext cx="5413500" cy="4911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030154924_2_209"/>
          <p:cNvSpPr/>
          <p:nvPr/>
        </p:nvSpPr>
        <p:spPr>
          <a:xfrm>
            <a:off x="6314157" y="1495581"/>
            <a:ext cx="5396400" cy="4911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d030154924_2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1552150"/>
            <a:ext cx="5064599" cy="4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d030154924_2_209"/>
          <p:cNvSpPr txBox="1"/>
          <p:nvPr/>
        </p:nvSpPr>
        <p:spPr>
          <a:xfrm>
            <a:off x="3800925" y="6052875"/>
            <a:ext cx="199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/>
              <a:t>출처 : 정보통신정책연구원</a:t>
            </a:r>
            <a:endParaRPr b="1" sz="1100"/>
          </a:p>
        </p:txBody>
      </p:sp>
      <p:sp>
        <p:nvSpPr>
          <p:cNvPr id="195" name="Google Shape;195;gd030154924_2_209"/>
          <p:cNvSpPr txBox="1"/>
          <p:nvPr/>
        </p:nvSpPr>
        <p:spPr>
          <a:xfrm>
            <a:off x="196474" y="172725"/>
            <a:ext cx="172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d030154924_2_209"/>
          <p:cNvSpPr txBox="1"/>
          <p:nvPr/>
        </p:nvSpPr>
        <p:spPr>
          <a:xfrm>
            <a:off x="425074" y="467250"/>
            <a:ext cx="79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(1) 시장조사 </a:t>
            </a:r>
            <a:endParaRPr/>
          </a:p>
        </p:txBody>
      </p:sp>
      <p:pic>
        <p:nvPicPr>
          <p:cNvPr id="197" name="Google Shape;197;gd030154924_2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50" y="2264713"/>
            <a:ext cx="5064600" cy="337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d030154924_1_120"/>
          <p:cNvSpPr/>
          <p:nvPr/>
        </p:nvSpPr>
        <p:spPr>
          <a:xfrm>
            <a:off x="1505851" y="1164650"/>
            <a:ext cx="10122000" cy="1902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7" name="Google Shape;927;gd030154924_1_12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gd030154924_1_12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9" name="Google Shape;929;gd030154924_1_12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gd030154924_1_120"/>
          <p:cNvPicPr preferRelativeResize="0"/>
          <p:nvPr/>
        </p:nvPicPr>
        <p:blipFill rotWithShape="1">
          <a:blip r:embed="rId3">
            <a:alphaModFix/>
          </a:blip>
          <a:srcRect b="14637" l="1244" r="1564" t="9281"/>
          <a:stretch/>
        </p:blipFill>
        <p:spPr>
          <a:xfrm>
            <a:off x="1978700" y="1222188"/>
            <a:ext cx="9176301" cy="1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d030154924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825" y="5196750"/>
            <a:ext cx="2898216" cy="152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d030154924_1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0600" y="5132300"/>
            <a:ext cx="1312617" cy="15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d030154924_1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3050" y="5043600"/>
            <a:ext cx="3258950" cy="144049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d030154924_1_120"/>
          <p:cNvSpPr/>
          <p:nvPr/>
        </p:nvSpPr>
        <p:spPr>
          <a:xfrm>
            <a:off x="556463" y="1164638"/>
            <a:ext cx="949500" cy="1902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Error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Code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35" name="Google Shape;935;gd030154924_1_120"/>
          <p:cNvSpPr/>
          <p:nvPr/>
        </p:nvSpPr>
        <p:spPr>
          <a:xfrm>
            <a:off x="556538" y="3204738"/>
            <a:ext cx="1581300" cy="18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36" name="Google Shape;936;gd030154924_1_120"/>
          <p:cNvSpPr/>
          <p:nvPr/>
        </p:nvSpPr>
        <p:spPr>
          <a:xfrm>
            <a:off x="2178051" y="3204750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 체계적인 역할 분담 및 효율적인 장비 활용</a:t>
            </a:r>
            <a:endParaRPr sz="1800"/>
          </a:p>
        </p:txBody>
      </p:sp>
      <p:sp>
        <p:nvSpPr>
          <p:cNvPr id="937" name="Google Shape;937;gd030154924_1_120"/>
          <p:cNvSpPr/>
          <p:nvPr/>
        </p:nvSpPr>
        <p:spPr>
          <a:xfrm>
            <a:off x="2572238" y="3803550"/>
            <a:ext cx="86613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Colaborator Notebook : 여러 계정 사용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AWS : Jupyter Notebook 사용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조원 별 Fine Tuning 다양화</a:t>
            </a:r>
            <a:endParaRPr sz="1800"/>
          </a:p>
        </p:txBody>
      </p:sp>
      <p:sp>
        <p:nvSpPr>
          <p:cNvPr id="938" name="Google Shape;938;gd030154924_1_120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d030154924_1_120"/>
          <p:cNvSpPr/>
          <p:nvPr/>
        </p:nvSpPr>
        <p:spPr>
          <a:xfrm>
            <a:off x="556475" y="541475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2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40" name="Google Shape;940;gd030154924_1_120"/>
          <p:cNvSpPr/>
          <p:nvPr/>
        </p:nvSpPr>
        <p:spPr>
          <a:xfrm>
            <a:off x="2178050" y="541475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GPU 용량 부족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030154924_4_147"/>
          <p:cNvSpPr/>
          <p:nvPr/>
        </p:nvSpPr>
        <p:spPr>
          <a:xfrm>
            <a:off x="2812475" y="4467050"/>
            <a:ext cx="8076000" cy="110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6" name="Google Shape;946;gd030154924_4_147"/>
          <p:cNvSpPr/>
          <p:nvPr/>
        </p:nvSpPr>
        <p:spPr>
          <a:xfrm>
            <a:off x="2820625" y="5545250"/>
            <a:ext cx="8076000" cy="72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7" name="Google Shape;947;gd030154924_4_147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8" name="Google Shape;948;gd030154924_4_147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9" name="Google Shape;949;gd030154924_4_147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0" name="Google Shape;950;gd030154924_4_147"/>
          <p:cNvGraphicFramePr/>
          <p:nvPr/>
        </p:nvGraphicFramePr>
        <p:xfrm>
          <a:off x="873625" y="135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392690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solidFill>
                            <a:schemeClr val="lt1"/>
                          </a:solidFill>
                        </a:rPr>
                        <a:t>Hyper Parameter of ResNet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Tuning Layer : </a:t>
                      </a:r>
                      <a:r>
                        <a:rPr lang="ko-KR" sz="1500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conv5_block3_2_conv16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epoch : 50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optimizer : Adam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batch size : 10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1" name="Google Shape;951;gd030154924_4_147"/>
          <p:cNvSpPr/>
          <p:nvPr/>
        </p:nvSpPr>
        <p:spPr>
          <a:xfrm>
            <a:off x="5089130" y="2185625"/>
            <a:ext cx="1020900" cy="646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52" name="Google Shape;952;gd030154924_4_147"/>
          <p:cNvGraphicFramePr/>
          <p:nvPr/>
        </p:nvGraphicFramePr>
        <p:xfrm>
          <a:off x="6403150" y="135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{0F690745-0575-4C0C-97A8-A13D486F4708}</a:tableStyleId>
              </a:tblPr>
              <a:tblGrid>
                <a:gridCol w="1113950"/>
                <a:gridCol w="3089750"/>
              </a:tblGrid>
              <a:tr h="57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 sz="2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53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/>
                        <a:t>0.819</a:t>
                      </a:r>
                      <a:endParaRPr sz="1700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306000" anchor="ctr"/>
                </a:tc>
              </a:tr>
              <a:tr h="53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/>
                        <a:t>0.88</a:t>
                      </a:r>
                      <a:endParaRPr sz="1700"/>
                    </a:p>
                  </a:txBody>
                  <a:tcPr marT="91425" marB="91425" marR="91425" marL="306000" anchor="ctr"/>
                </a:tc>
              </a:tr>
              <a:tr h="53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/>
                        <a:t>0.86</a:t>
                      </a:r>
                      <a:endParaRPr sz="1700"/>
                    </a:p>
                  </a:txBody>
                  <a:tcPr marT="91425" marB="91425" marR="91425" marL="306000" anchor="ctr"/>
                </a:tc>
              </a:tr>
            </a:tbl>
          </a:graphicData>
        </a:graphic>
      </p:graphicFrame>
      <p:sp>
        <p:nvSpPr>
          <p:cNvPr id="953" name="Google Shape;953;gd030154924_4_147"/>
          <p:cNvSpPr txBox="1"/>
          <p:nvPr/>
        </p:nvSpPr>
        <p:spPr>
          <a:xfrm>
            <a:off x="2178050" y="4562650"/>
            <a:ext cx="944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●"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 초기</a:t>
            </a: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화(He initialization)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 함수가 ReLU 함수일 때 추천되는 가중치 고정함수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●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가중치 고정함수 사용 후 성능이 86% 로 안정화 되었음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gd030154924_4_147"/>
          <p:cNvSpPr/>
          <p:nvPr/>
        </p:nvSpPr>
        <p:spPr>
          <a:xfrm>
            <a:off x="556475" y="5568300"/>
            <a:ext cx="1581300" cy="72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Code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955" name="Google Shape;955;gd030154924_4_147"/>
          <p:cNvPicPr preferRelativeResize="0"/>
          <p:nvPr/>
        </p:nvPicPr>
        <p:blipFill rotWithShape="1">
          <a:blip r:embed="rId3">
            <a:alphaModFix/>
          </a:blip>
          <a:srcRect b="0" l="11512" r="0" t="0"/>
          <a:stretch/>
        </p:blipFill>
        <p:spPr>
          <a:xfrm>
            <a:off x="2481475" y="5607000"/>
            <a:ext cx="5209851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d030154924_4_147"/>
          <p:cNvSpPr/>
          <p:nvPr/>
        </p:nvSpPr>
        <p:spPr>
          <a:xfrm>
            <a:off x="556625" y="3958500"/>
            <a:ext cx="1581300" cy="16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해결 방법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57" name="Google Shape;957;gd030154924_4_147"/>
          <p:cNvSpPr/>
          <p:nvPr/>
        </p:nvSpPr>
        <p:spPr>
          <a:xfrm>
            <a:off x="2178050" y="3958500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 가중</a:t>
            </a:r>
            <a:r>
              <a:rPr lang="ko-KR" sz="1800"/>
              <a:t>치 고정 함수 사용</a:t>
            </a:r>
            <a:endParaRPr sz="1800"/>
          </a:p>
        </p:txBody>
      </p:sp>
      <p:sp>
        <p:nvSpPr>
          <p:cNvPr id="958" name="Google Shape;958;gd030154924_4_147"/>
          <p:cNvSpPr/>
          <p:nvPr/>
        </p:nvSpPr>
        <p:spPr>
          <a:xfrm>
            <a:off x="556475" y="541475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3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59" name="Google Shape;959;gd030154924_4_147"/>
          <p:cNvSpPr/>
          <p:nvPr/>
        </p:nvSpPr>
        <p:spPr>
          <a:xfrm>
            <a:off x="2178050" y="541475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 동일한 모델이 학습할 때마다 다른 성능을 보임</a:t>
            </a:r>
            <a:endParaRPr sz="1800"/>
          </a:p>
        </p:txBody>
      </p:sp>
      <p:sp>
        <p:nvSpPr>
          <p:cNvPr id="960" name="Google Shape;960;gd030154924_4_147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gd03710b587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75" y="3342147"/>
            <a:ext cx="4835599" cy="32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gd03710b587_0_72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gd03710b587_0_72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8" name="Google Shape;968;gd03710b587_0_72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d03710b587_0_72"/>
          <p:cNvSpPr/>
          <p:nvPr/>
        </p:nvSpPr>
        <p:spPr>
          <a:xfrm>
            <a:off x="9107375" y="1258450"/>
            <a:ext cx="2504100" cy="42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 선 택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70" name="Google Shape;970;gd03710b587_0_72"/>
          <p:cNvSpPr/>
          <p:nvPr/>
        </p:nvSpPr>
        <p:spPr>
          <a:xfrm>
            <a:off x="9107375" y="1671125"/>
            <a:ext cx="2504100" cy="83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2차 선정 모델 변경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(ResNet -&gt; VGG16)</a:t>
            </a:r>
            <a:endParaRPr sz="1800"/>
          </a:p>
        </p:txBody>
      </p:sp>
      <p:sp>
        <p:nvSpPr>
          <p:cNvPr id="971" name="Google Shape;971;gd03710b587_0_72"/>
          <p:cNvSpPr/>
          <p:nvPr/>
        </p:nvSpPr>
        <p:spPr>
          <a:xfrm>
            <a:off x="556475" y="2709900"/>
            <a:ext cx="4948200" cy="44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ResNet 50 (데이터 증가 전)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72" name="Google Shape;972;gd03710b587_0_72"/>
          <p:cNvSpPr/>
          <p:nvPr/>
        </p:nvSpPr>
        <p:spPr>
          <a:xfrm>
            <a:off x="5846850" y="2709900"/>
            <a:ext cx="5764500" cy="449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ResNet 50 (데이터 증가 후)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73" name="Google Shape;973;gd03710b587_0_72"/>
          <p:cNvSpPr/>
          <p:nvPr/>
        </p:nvSpPr>
        <p:spPr>
          <a:xfrm>
            <a:off x="556475" y="1289200"/>
            <a:ext cx="2406900" cy="36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문 제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74" name="Google Shape;974;gd03710b587_0_72"/>
          <p:cNvSpPr/>
          <p:nvPr/>
        </p:nvSpPr>
        <p:spPr>
          <a:xfrm>
            <a:off x="556475" y="1655550"/>
            <a:ext cx="2406900" cy="8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ResNet Model Accuracy 하락 </a:t>
            </a:r>
            <a:br>
              <a:rPr lang="ko-KR" sz="1800">
                <a:solidFill>
                  <a:schemeClr val="dk1"/>
                </a:solidFill>
              </a:rPr>
            </a:br>
            <a:r>
              <a:rPr lang="ko-KR" sz="1800">
                <a:solidFill>
                  <a:schemeClr val="dk1"/>
                </a:solidFill>
              </a:rPr>
              <a:t>(0.86 -&gt; 0.76)</a:t>
            </a:r>
            <a:endParaRPr sz="1800"/>
          </a:p>
        </p:txBody>
      </p:sp>
      <p:pic>
        <p:nvPicPr>
          <p:cNvPr id="975" name="Google Shape;975;gd03710b587_0_72"/>
          <p:cNvPicPr preferRelativeResize="0"/>
          <p:nvPr/>
        </p:nvPicPr>
        <p:blipFill rotWithShape="1">
          <a:blip r:embed="rId4">
            <a:alphaModFix/>
          </a:blip>
          <a:srcRect b="0" l="0" r="0" t="51950"/>
          <a:stretch/>
        </p:blipFill>
        <p:spPr>
          <a:xfrm>
            <a:off x="6311300" y="3352800"/>
            <a:ext cx="4835607" cy="31242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6" name="Google Shape;976;gd03710b587_0_72"/>
          <p:cNvSpPr txBox="1"/>
          <p:nvPr/>
        </p:nvSpPr>
        <p:spPr>
          <a:xfrm>
            <a:off x="9125700" y="5331475"/>
            <a:ext cx="1736100" cy="615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= 0.8795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Accuracy = 0.7600</a:t>
            </a:r>
            <a:endParaRPr/>
          </a:p>
        </p:txBody>
      </p:sp>
      <p:sp>
        <p:nvSpPr>
          <p:cNvPr id="977" name="Google Shape;977;gd03710b587_0_72"/>
          <p:cNvSpPr/>
          <p:nvPr/>
        </p:nvSpPr>
        <p:spPr>
          <a:xfrm>
            <a:off x="3298700" y="1289200"/>
            <a:ext cx="2548200" cy="36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WHY ?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78" name="Google Shape;978;gd03710b587_0_72"/>
          <p:cNvSpPr/>
          <p:nvPr/>
        </p:nvSpPr>
        <p:spPr>
          <a:xfrm>
            <a:off x="3298700" y="1674444"/>
            <a:ext cx="2548200" cy="8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데이터가 늘어나면 학습 정확도가 높아질 것 같은데?</a:t>
            </a:r>
            <a:endParaRPr sz="1800"/>
          </a:p>
        </p:txBody>
      </p:sp>
      <p:sp>
        <p:nvSpPr>
          <p:cNvPr id="979" name="Google Shape;979;gd03710b587_0_72"/>
          <p:cNvSpPr/>
          <p:nvPr/>
        </p:nvSpPr>
        <p:spPr>
          <a:xfrm>
            <a:off x="6170225" y="1289200"/>
            <a:ext cx="2547900" cy="363900"/>
          </a:xfrm>
          <a:prstGeom prst="rect">
            <a:avLst/>
          </a:prstGeom>
          <a:solidFill>
            <a:srgbClr val="40728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</a:rPr>
              <a:t>접근방법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80" name="Google Shape;980;gd03710b587_0_72"/>
          <p:cNvSpPr/>
          <p:nvPr/>
        </p:nvSpPr>
        <p:spPr>
          <a:xfrm>
            <a:off x="6170423" y="1681925"/>
            <a:ext cx="2547900" cy="8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추가 데이터의 라벨링 기준 확인,  </a:t>
            </a:r>
            <a:br>
              <a:rPr lang="ko-KR" sz="1800">
                <a:solidFill>
                  <a:schemeClr val="dk1"/>
                </a:solidFill>
              </a:rPr>
            </a:br>
            <a:r>
              <a:rPr lang="ko-KR" sz="1800">
                <a:solidFill>
                  <a:schemeClr val="dk1"/>
                </a:solidFill>
              </a:rPr>
              <a:t>ResNet tuning,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1" name="Google Shape;981;gd03710b587_0_72"/>
          <p:cNvSpPr txBox="1"/>
          <p:nvPr/>
        </p:nvSpPr>
        <p:spPr>
          <a:xfrm>
            <a:off x="15304275" y="4471025"/>
            <a:ext cx="1736100" cy="615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= 0.8572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Accuracy = 0.8250</a:t>
            </a:r>
            <a:endParaRPr/>
          </a:p>
        </p:txBody>
      </p:sp>
      <p:sp>
        <p:nvSpPr>
          <p:cNvPr id="982" name="Google Shape;982;gd03710b587_0_72"/>
          <p:cNvSpPr/>
          <p:nvPr/>
        </p:nvSpPr>
        <p:spPr>
          <a:xfrm>
            <a:off x="556475" y="541475"/>
            <a:ext cx="1581300" cy="53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ISSUE # 4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83" name="Google Shape;983;gd03710b587_0_72"/>
          <p:cNvSpPr/>
          <p:nvPr/>
        </p:nvSpPr>
        <p:spPr>
          <a:xfrm>
            <a:off x="2178050" y="541475"/>
            <a:ext cx="94497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데이터양 증가에 따른 모델값 변동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4" name="Google Shape;984;gd03710b587_0_72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d03710b587_0_72"/>
          <p:cNvSpPr txBox="1"/>
          <p:nvPr/>
        </p:nvSpPr>
        <p:spPr>
          <a:xfrm>
            <a:off x="3379925" y="5331475"/>
            <a:ext cx="1736100" cy="615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= 0.7615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Accuracy = 0.8600</a:t>
            </a:r>
            <a:endParaRPr/>
          </a:p>
        </p:txBody>
      </p:sp>
      <p:sp>
        <p:nvSpPr>
          <p:cNvPr id="986" name="Google Shape;986;gd03710b587_0_72"/>
          <p:cNvSpPr/>
          <p:nvPr/>
        </p:nvSpPr>
        <p:spPr>
          <a:xfrm>
            <a:off x="605900" y="4450700"/>
            <a:ext cx="295800" cy="26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d03710b587_0_72"/>
          <p:cNvSpPr/>
          <p:nvPr/>
        </p:nvSpPr>
        <p:spPr>
          <a:xfrm>
            <a:off x="6311300" y="4969225"/>
            <a:ext cx="295800" cy="26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43742c6a9_1_74"/>
          <p:cNvSpPr/>
          <p:nvPr/>
        </p:nvSpPr>
        <p:spPr>
          <a:xfrm>
            <a:off x="3480575" y="1461200"/>
            <a:ext cx="7343100" cy="10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일반적인 데이터 뿐만 아니라 정성적인 주제도 충분히 수치화가 가능하다는 점을 배웠고, 발상의 전환으로 세상 모든 다양한 데이터들을 다룰 수 있다는게 놀라웠습니다.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d43742c6a9_1_74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4" name="Google Shape;994;gd43742c6a9_1_74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5" name="Google Shape;995;gd43742c6a9_1_74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d43742c6a9_1_74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5, 느낀점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d43742c6a9_1_74"/>
          <p:cNvSpPr/>
          <p:nvPr/>
        </p:nvSpPr>
        <p:spPr>
          <a:xfrm>
            <a:off x="603700" y="1363450"/>
            <a:ext cx="24027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8" name="Google Shape;998;gd43742c6a9_1_74"/>
          <p:cNvCxnSpPr/>
          <p:nvPr/>
        </p:nvCxnSpPr>
        <p:spPr>
          <a:xfrm>
            <a:off x="603700" y="1372681"/>
            <a:ext cx="24027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9" name="Google Shape;999;gd43742c6a9_1_74"/>
          <p:cNvCxnSpPr/>
          <p:nvPr/>
        </p:nvCxnSpPr>
        <p:spPr>
          <a:xfrm>
            <a:off x="603700" y="6522325"/>
            <a:ext cx="240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0" name="Google Shape;1000;gd43742c6a9_1_74"/>
          <p:cNvSpPr/>
          <p:nvPr/>
        </p:nvSpPr>
        <p:spPr>
          <a:xfrm>
            <a:off x="599525" y="1461200"/>
            <a:ext cx="2402700" cy="1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전승우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001" name="Google Shape;1001;gd43742c6a9_1_74"/>
          <p:cNvSpPr txBox="1"/>
          <p:nvPr/>
        </p:nvSpPr>
        <p:spPr>
          <a:xfrm>
            <a:off x="196479" y="409000"/>
            <a:ext cx="66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개인 </a:t>
            </a:r>
            <a:r>
              <a:rPr lang="ko-KR" sz="3600">
                <a:solidFill>
                  <a:srgbClr val="554F4D"/>
                </a:solidFill>
              </a:rPr>
              <a:t>느낀점</a:t>
            </a:r>
            <a:endParaRPr/>
          </a:p>
        </p:txBody>
      </p:sp>
      <p:sp>
        <p:nvSpPr>
          <p:cNvPr id="1002" name="Google Shape;1002;gd43742c6a9_1_74"/>
          <p:cNvSpPr/>
          <p:nvPr/>
        </p:nvSpPr>
        <p:spPr>
          <a:xfrm>
            <a:off x="603700" y="2705888"/>
            <a:ext cx="2402700" cy="7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d43742c6a9_1_74"/>
          <p:cNvSpPr/>
          <p:nvPr/>
        </p:nvSpPr>
        <p:spPr>
          <a:xfrm>
            <a:off x="599525" y="2803639"/>
            <a:ext cx="2402700" cy="10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노한수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004" name="Google Shape;1004;gd43742c6a9_1_74"/>
          <p:cNvSpPr/>
          <p:nvPr/>
        </p:nvSpPr>
        <p:spPr>
          <a:xfrm>
            <a:off x="3480575" y="4089738"/>
            <a:ext cx="7343100" cy="10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일반화가 어려운 주제인만큼 진행에 있어서 시행착오를 겪었지만, 오히려 그 과정에서 많은 것들을 배웠고 앞으로 도움이  될 것 같습니다.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5" name="Google Shape;1005;gd43742c6a9_1_74"/>
          <p:cNvSpPr/>
          <p:nvPr/>
        </p:nvSpPr>
        <p:spPr>
          <a:xfrm>
            <a:off x="599525" y="4089739"/>
            <a:ext cx="2402700" cy="10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송보미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006" name="Google Shape;1006;gd43742c6a9_1_74"/>
          <p:cNvSpPr/>
          <p:nvPr/>
        </p:nvSpPr>
        <p:spPr>
          <a:xfrm>
            <a:off x="3484750" y="5295500"/>
            <a:ext cx="7343100" cy="12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모델링 가능한 시각으로 일상생활에 접근해보려는 시도가 낯설고도 즐거운 경험이었습니다. 게다가 열성이고도 다양한 색깔의 팀원들과 함께 여러 고비를 넘는 과정에서 새로운 접근을 해볼 수 있어 좋은 시간이었습니다.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d43742c6a9_1_74"/>
          <p:cNvSpPr/>
          <p:nvPr/>
        </p:nvSpPr>
        <p:spPr>
          <a:xfrm>
            <a:off x="603700" y="5295500"/>
            <a:ext cx="2402700" cy="11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송승은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008" name="Google Shape;1008;gd43742c6a9_1_74"/>
          <p:cNvSpPr/>
          <p:nvPr/>
        </p:nvSpPr>
        <p:spPr>
          <a:xfrm>
            <a:off x="3480575" y="2803638"/>
            <a:ext cx="7343100" cy="10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평소 궁금했던 ‘사진 잘 찍는 법’ 이라는 주제로 모델을 학습시키고 적용할 수 있었습니다. 모르는게 많았지만 팀원들의 도움을 받아 진행할 수 있어 많이 배울 수 있었던 프로젝트 였습니다. </a:t>
            </a:r>
            <a:r>
              <a:rPr lang="ko-KR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43742c6a9_1_208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gd43742c6a9_1_208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gd43742c6a9_1_208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d43742c6a9_1_208"/>
          <p:cNvSpPr txBox="1"/>
          <p:nvPr/>
        </p:nvSpPr>
        <p:spPr>
          <a:xfrm>
            <a:off x="196474" y="172725"/>
            <a:ext cx="172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d43742c6a9_1_208"/>
          <p:cNvSpPr txBox="1"/>
          <p:nvPr/>
        </p:nvSpPr>
        <p:spPr>
          <a:xfrm>
            <a:off x="425074" y="467250"/>
            <a:ext cx="79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(1) 시장조사 </a:t>
            </a:r>
            <a:endParaRPr/>
          </a:p>
        </p:txBody>
      </p:sp>
      <p:sp>
        <p:nvSpPr>
          <p:cNvPr id="207" name="Google Shape;207;gd43742c6a9_1_208"/>
          <p:cNvSpPr/>
          <p:nvPr/>
        </p:nvSpPr>
        <p:spPr>
          <a:xfrm>
            <a:off x="978075" y="2189312"/>
            <a:ext cx="5375100" cy="3125100"/>
          </a:xfrm>
          <a:prstGeom prst="roundRect">
            <a:avLst>
              <a:gd fmla="val 3614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10억명 이상의 월간 이용자</a:t>
            </a:r>
            <a:br>
              <a:rPr lang="ko-K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5억명의 Daily User</a:t>
            </a:r>
            <a:br>
              <a:rPr lang="ko-K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동영상보다 사진 콘텐츠가 </a:t>
            </a:r>
            <a:r>
              <a:rPr b="1" lang="ko-KR" sz="1800"/>
              <a:t>36%</a:t>
            </a:r>
            <a:r>
              <a:rPr lang="ko-KR" sz="1800"/>
              <a:t> 더 많다</a:t>
            </a:r>
            <a:br>
              <a:rPr lang="ko-K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매일 약 </a:t>
            </a:r>
            <a:r>
              <a:rPr b="1" lang="ko-KR" sz="1800"/>
              <a:t>9,500만 개</a:t>
            </a:r>
            <a:r>
              <a:rPr lang="ko-KR" sz="1800"/>
              <a:t>의 사진이 인스타그램에 업로드 됩니다</a:t>
            </a:r>
            <a:br>
              <a:rPr lang="ko-KR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2020년 1~6월 월간 평균 앱 실행횟수 상승</a:t>
            </a:r>
            <a:endParaRPr sz="1800"/>
          </a:p>
        </p:txBody>
      </p:sp>
      <p:sp>
        <p:nvSpPr>
          <p:cNvPr id="208" name="Google Shape;208;gd43742c6a9_1_208"/>
          <p:cNvSpPr/>
          <p:nvPr/>
        </p:nvSpPr>
        <p:spPr>
          <a:xfrm>
            <a:off x="860575" y="1487900"/>
            <a:ext cx="4675200" cy="646500"/>
          </a:xfrm>
          <a:prstGeom prst="roundRect">
            <a:avLst>
              <a:gd fmla="val 3614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인스타그램에 대한 통계 (2019년)</a:t>
            </a:r>
            <a:endParaRPr b="1" sz="1900"/>
          </a:p>
        </p:txBody>
      </p:sp>
      <p:pic>
        <p:nvPicPr>
          <p:cNvPr id="209" name="Google Shape;209;gd43742c6a9_1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875" y="1321375"/>
            <a:ext cx="5281261" cy="39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d030154924_4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675" y="1698529"/>
            <a:ext cx="8468200" cy="484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d030154924_4_25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d030154924_4_25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gd030154924_4_25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d030154924_4_25"/>
          <p:cNvSpPr txBox="1"/>
          <p:nvPr/>
        </p:nvSpPr>
        <p:spPr>
          <a:xfrm>
            <a:off x="196474" y="172725"/>
            <a:ext cx="172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030154924_4_25"/>
          <p:cNvSpPr txBox="1"/>
          <p:nvPr/>
        </p:nvSpPr>
        <p:spPr>
          <a:xfrm>
            <a:off x="7958275" y="6197725"/>
            <a:ext cx="243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888888"/>
                </a:solidFill>
              </a:rPr>
              <a:t>출처: 블랙키위_연관키워드 20_4월</a:t>
            </a:r>
            <a:endParaRPr b="1" sz="1100">
              <a:solidFill>
                <a:srgbClr val="888888"/>
              </a:solidFill>
            </a:endParaRPr>
          </a:p>
        </p:txBody>
      </p:sp>
      <p:sp>
        <p:nvSpPr>
          <p:cNvPr id="220" name="Google Shape;220;gd030154924_4_25"/>
          <p:cNvSpPr/>
          <p:nvPr/>
        </p:nvSpPr>
        <p:spPr>
          <a:xfrm>
            <a:off x="2793525" y="5936126"/>
            <a:ext cx="11823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d030154924_4_25"/>
          <p:cNvSpPr txBox="1"/>
          <p:nvPr/>
        </p:nvSpPr>
        <p:spPr>
          <a:xfrm>
            <a:off x="425074" y="467250"/>
            <a:ext cx="79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(1) 시장조사</a:t>
            </a:r>
            <a:endParaRPr sz="3600">
              <a:solidFill>
                <a:srgbClr val="554F4D"/>
              </a:solidFill>
            </a:endParaRPr>
          </a:p>
        </p:txBody>
      </p:sp>
      <p:sp>
        <p:nvSpPr>
          <p:cNvPr id="222" name="Google Shape;222;gd030154924_4_25"/>
          <p:cNvSpPr/>
          <p:nvPr/>
        </p:nvSpPr>
        <p:spPr>
          <a:xfrm>
            <a:off x="1012975" y="1196800"/>
            <a:ext cx="7086900" cy="43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-KR" sz="1800"/>
              <a:t>네이버 플랫폼 내</a:t>
            </a:r>
            <a:r>
              <a:rPr b="1" lang="ko-KR" sz="1800"/>
              <a:t> </a:t>
            </a:r>
            <a:r>
              <a:rPr lang="ko-KR" sz="1800"/>
              <a:t>‘</a:t>
            </a:r>
            <a:r>
              <a:rPr b="1" lang="ko-KR" sz="1800"/>
              <a:t>사진’ 관련 키워드 월간 검색량</a:t>
            </a:r>
            <a:endParaRPr b="1" sz="1800"/>
          </a:p>
        </p:txBody>
      </p:sp>
      <p:sp>
        <p:nvSpPr>
          <p:cNvPr id="223" name="Google Shape;223;gd030154924_4_25"/>
          <p:cNvSpPr txBox="1"/>
          <p:nvPr/>
        </p:nvSpPr>
        <p:spPr>
          <a:xfrm>
            <a:off x="9492075" y="2630550"/>
            <a:ext cx="9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333333"/>
                </a:solidFill>
              </a:rPr>
              <a:t>단위: 건</a:t>
            </a:r>
            <a:endParaRPr b="1"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d03710b6c2_0_130"/>
          <p:cNvGrpSpPr/>
          <p:nvPr/>
        </p:nvGrpSpPr>
        <p:grpSpPr>
          <a:xfrm>
            <a:off x="1451850" y="2005850"/>
            <a:ext cx="9288300" cy="3924325"/>
            <a:chOff x="2551275" y="2005850"/>
            <a:chExt cx="9288300" cy="3924325"/>
          </a:xfrm>
        </p:grpSpPr>
        <p:pic>
          <p:nvPicPr>
            <p:cNvPr id="229" name="Google Shape;229;gd03710b6c2_0_130"/>
            <p:cNvPicPr preferRelativeResize="0"/>
            <p:nvPr/>
          </p:nvPicPr>
          <p:blipFill rotWithShape="1">
            <a:blip r:embed="rId3">
              <a:alphaModFix/>
            </a:blip>
            <a:srcRect b="0" l="43873" r="0" t="0"/>
            <a:stretch/>
          </p:blipFill>
          <p:spPr>
            <a:xfrm>
              <a:off x="5392275" y="2005875"/>
              <a:ext cx="6447300" cy="39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d03710b6c2_0_130"/>
            <p:cNvPicPr preferRelativeResize="0"/>
            <p:nvPr/>
          </p:nvPicPr>
          <p:blipFill rotWithShape="1">
            <a:blip r:embed="rId3">
              <a:alphaModFix/>
            </a:blip>
            <a:srcRect b="0" l="0" r="74824" t="0"/>
            <a:stretch/>
          </p:blipFill>
          <p:spPr>
            <a:xfrm>
              <a:off x="2551275" y="2005850"/>
              <a:ext cx="2891925" cy="392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gd03710b6c2_0_130"/>
          <p:cNvSpPr/>
          <p:nvPr/>
        </p:nvSpPr>
        <p:spPr>
          <a:xfrm>
            <a:off x="1012975" y="1196800"/>
            <a:ext cx="7335300" cy="7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/>
              <a:t> ‘</a:t>
            </a:r>
            <a:r>
              <a:rPr b="1" lang="ko-KR" sz="1800"/>
              <a:t>사</a:t>
            </a:r>
            <a:r>
              <a:rPr b="1" lang="ko-KR" sz="1800"/>
              <a:t>진 </a:t>
            </a:r>
            <a:r>
              <a:rPr b="1" lang="ko-KR" sz="1800">
                <a:solidFill>
                  <a:srgbClr val="333333"/>
                </a:solidFill>
              </a:rPr>
              <a:t>잘 찍는 법’에 대한 정보가 많음</a:t>
            </a:r>
            <a:endParaRPr b="1" sz="1800"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b="1" lang="ko-KR" sz="1800">
                <a:solidFill>
                  <a:srgbClr val="333333"/>
                </a:solidFill>
              </a:rPr>
              <a:t>네이버 플랫폼 내 ‘사진’에 대한 블로그 포스트 순위</a:t>
            </a:r>
            <a:endParaRPr b="1" sz="1800">
              <a:solidFill>
                <a:srgbClr val="333333"/>
              </a:solidFill>
            </a:endParaRPr>
          </a:p>
        </p:txBody>
      </p:sp>
      <p:sp>
        <p:nvSpPr>
          <p:cNvPr id="232" name="Google Shape;232;gd03710b6c2_0_130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gd03710b6c2_0_130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gd03710b6c2_0_130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03710b6c2_0_130"/>
          <p:cNvSpPr txBox="1"/>
          <p:nvPr/>
        </p:nvSpPr>
        <p:spPr>
          <a:xfrm>
            <a:off x="196474" y="172725"/>
            <a:ext cx="172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d03710b6c2_0_130"/>
          <p:cNvSpPr txBox="1"/>
          <p:nvPr/>
        </p:nvSpPr>
        <p:spPr>
          <a:xfrm>
            <a:off x="7855575" y="5930175"/>
            <a:ext cx="284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888888"/>
                </a:solidFill>
              </a:rPr>
              <a:t>출처: 블랙키위_네이버 VIEW 섹션 TOP 7</a:t>
            </a:r>
            <a:endParaRPr b="1" sz="1100">
              <a:solidFill>
                <a:srgbClr val="888888"/>
              </a:solidFill>
            </a:endParaRPr>
          </a:p>
        </p:txBody>
      </p:sp>
      <p:sp>
        <p:nvSpPr>
          <p:cNvPr id="237" name="Google Shape;237;gd03710b6c2_0_130"/>
          <p:cNvSpPr txBox="1"/>
          <p:nvPr/>
        </p:nvSpPr>
        <p:spPr>
          <a:xfrm>
            <a:off x="425074" y="467250"/>
            <a:ext cx="329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(1) 시장조사</a:t>
            </a:r>
            <a:endParaRPr sz="3600">
              <a:solidFill>
                <a:srgbClr val="554F4D"/>
              </a:solidFill>
            </a:endParaRPr>
          </a:p>
        </p:txBody>
      </p:sp>
      <p:sp>
        <p:nvSpPr>
          <p:cNvPr id="238" name="Google Shape;238;gd03710b6c2_0_130"/>
          <p:cNvSpPr/>
          <p:nvPr/>
        </p:nvSpPr>
        <p:spPr>
          <a:xfrm>
            <a:off x="4754175" y="2116800"/>
            <a:ext cx="3045600" cy="392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30154924_2_273"/>
          <p:cNvSpPr/>
          <p:nvPr/>
        </p:nvSpPr>
        <p:spPr>
          <a:xfrm>
            <a:off x="0" y="88899"/>
            <a:ext cx="139800" cy="9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gd030154924_2_273"/>
          <p:cNvCxnSpPr/>
          <p:nvPr/>
        </p:nvCxnSpPr>
        <p:spPr>
          <a:xfrm>
            <a:off x="139700" y="6718300"/>
            <a:ext cx="9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gd030154924_2_273"/>
          <p:cNvSpPr/>
          <p:nvPr/>
        </p:nvSpPr>
        <p:spPr>
          <a:xfrm rot="5400000">
            <a:off x="380895" y="-381002"/>
            <a:ext cx="139800" cy="9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030154924_2_273"/>
          <p:cNvSpPr/>
          <p:nvPr/>
        </p:nvSpPr>
        <p:spPr>
          <a:xfrm>
            <a:off x="709650" y="2793300"/>
            <a:ext cx="1966200" cy="1044000"/>
          </a:xfrm>
          <a:prstGeom prst="rect">
            <a:avLst/>
          </a:prstGeom>
          <a:solidFill>
            <a:srgbClr val="E09508"/>
          </a:solidFill>
          <a:ln cap="flat" cmpd="sng" w="952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목표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47" name="Google Shape;247;gd030154924_2_273"/>
          <p:cNvSpPr/>
          <p:nvPr/>
        </p:nvSpPr>
        <p:spPr>
          <a:xfrm>
            <a:off x="2790150" y="2793300"/>
            <a:ext cx="8692200" cy="1044000"/>
          </a:xfrm>
          <a:prstGeom prst="rect">
            <a:avLst/>
          </a:prstGeom>
          <a:noFill/>
          <a:ln cap="flat" cmpd="sng" w="28575">
            <a:solidFill>
              <a:srgbClr val="E095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200">
                <a:solidFill>
                  <a:srgbClr val="333333"/>
                </a:solidFill>
              </a:rPr>
              <a:t>내가 찍은 사진이 </a:t>
            </a:r>
            <a:br>
              <a:rPr lang="ko-KR" sz="2200">
                <a:solidFill>
                  <a:srgbClr val="333333"/>
                </a:solidFill>
              </a:rPr>
            </a:br>
            <a:r>
              <a:rPr b="1" lang="ko-KR" sz="2500">
                <a:solidFill>
                  <a:srgbClr val="333333"/>
                </a:solidFill>
              </a:rPr>
              <a:t>잘 찍은 사진인지 확인하고 평가</a:t>
            </a:r>
            <a:r>
              <a:rPr lang="ko-KR" sz="2200">
                <a:solidFill>
                  <a:srgbClr val="333333"/>
                </a:solidFill>
              </a:rPr>
              <a:t>할 수 있는 서비스 개발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48" name="Google Shape;248;gd030154924_2_273"/>
          <p:cNvSpPr txBox="1"/>
          <p:nvPr/>
        </p:nvSpPr>
        <p:spPr>
          <a:xfrm>
            <a:off x="271726" y="420400"/>
            <a:ext cx="448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554F4D"/>
                </a:solidFill>
              </a:rPr>
              <a:t>프로젝트 주제 선정</a:t>
            </a:r>
            <a:endParaRPr/>
          </a:p>
        </p:txBody>
      </p:sp>
      <p:sp>
        <p:nvSpPr>
          <p:cNvPr id="249" name="Google Shape;249;gd030154924_2_273"/>
          <p:cNvSpPr txBox="1"/>
          <p:nvPr/>
        </p:nvSpPr>
        <p:spPr>
          <a:xfrm>
            <a:off x="196472" y="172725"/>
            <a:ext cx="240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1</a:t>
            </a:r>
            <a:r>
              <a:rPr lang="ko-KR" sz="1100">
                <a:solidFill>
                  <a:srgbClr val="554F4D"/>
                </a:solidFill>
              </a:rPr>
              <a:t>, 프로젝트 배경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d030154924_2_273"/>
          <p:cNvSpPr/>
          <p:nvPr/>
        </p:nvSpPr>
        <p:spPr>
          <a:xfrm>
            <a:off x="709500" y="1479214"/>
            <a:ext cx="1995300" cy="1157400"/>
          </a:xfrm>
          <a:prstGeom prst="rect">
            <a:avLst/>
          </a:prstGeom>
          <a:solidFill>
            <a:srgbClr val="9F6C69"/>
          </a:solidFill>
          <a:ln cap="flat" cmpd="sng" w="9525">
            <a:solidFill>
              <a:srgbClr val="9F6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리서치 결과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51" name="Google Shape;251;gd030154924_2_273"/>
          <p:cNvSpPr/>
          <p:nvPr/>
        </p:nvSpPr>
        <p:spPr>
          <a:xfrm>
            <a:off x="2790300" y="1479125"/>
            <a:ext cx="8692200" cy="1157400"/>
          </a:xfrm>
          <a:prstGeom prst="rect">
            <a:avLst/>
          </a:prstGeom>
          <a:noFill/>
          <a:ln cap="flat" cmpd="sng" w="28575">
            <a:solidFill>
              <a:srgbClr val="9F6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333333"/>
                </a:solidFill>
              </a:rPr>
              <a:t>시장 조사를 통해 </a:t>
            </a:r>
            <a:r>
              <a:rPr b="1" lang="ko-KR" sz="2500">
                <a:solidFill>
                  <a:srgbClr val="333333"/>
                </a:solidFill>
              </a:rPr>
              <a:t>사진에 대한 관심</a:t>
            </a:r>
            <a:r>
              <a:rPr lang="ko-KR" sz="2200">
                <a:solidFill>
                  <a:srgbClr val="333333"/>
                </a:solidFill>
              </a:rPr>
              <a:t>과 </a:t>
            </a:r>
            <a:br>
              <a:rPr lang="ko-KR" sz="2200">
                <a:solidFill>
                  <a:srgbClr val="333333"/>
                </a:solidFill>
              </a:rPr>
            </a:br>
            <a:r>
              <a:rPr b="1" lang="ko-KR" sz="2500">
                <a:solidFill>
                  <a:srgbClr val="333333"/>
                </a:solidFill>
              </a:rPr>
              <a:t>잘 찍고 싶어하는 것에 대한 니즈</a:t>
            </a:r>
            <a:r>
              <a:rPr lang="ko-KR" sz="2200">
                <a:solidFill>
                  <a:srgbClr val="333333"/>
                </a:solidFill>
              </a:rPr>
              <a:t> 확인</a:t>
            </a:r>
            <a:endParaRPr sz="2900">
              <a:solidFill>
                <a:srgbClr val="333333"/>
              </a:solidFill>
            </a:endParaRPr>
          </a:p>
        </p:txBody>
      </p:sp>
      <p:sp>
        <p:nvSpPr>
          <p:cNvPr id="252" name="Google Shape;252;gd030154924_2_273"/>
          <p:cNvSpPr/>
          <p:nvPr/>
        </p:nvSpPr>
        <p:spPr>
          <a:xfrm>
            <a:off x="709500" y="3995150"/>
            <a:ext cx="1966200" cy="1896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</a:rPr>
              <a:t>방향성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53" name="Google Shape;253;gd030154924_2_273"/>
          <p:cNvSpPr/>
          <p:nvPr/>
        </p:nvSpPr>
        <p:spPr>
          <a:xfrm>
            <a:off x="2790300" y="3995150"/>
            <a:ext cx="8692200" cy="1896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333333"/>
                </a:solidFill>
              </a:rPr>
              <a:t>자신이 찍은 사진의 점수를 </a:t>
            </a:r>
            <a:r>
              <a:rPr b="1" lang="ko-KR" sz="2500">
                <a:solidFill>
                  <a:srgbClr val="333333"/>
                </a:solidFill>
              </a:rPr>
              <a:t>확인할 수 있는 모델</a:t>
            </a:r>
            <a:endParaRPr b="1" sz="2500">
              <a:solidFill>
                <a:srgbClr val="333333"/>
              </a:solidFill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-"/>
            </a:pPr>
            <a:r>
              <a:rPr b="1" lang="ko-KR" sz="2400">
                <a:solidFill>
                  <a:srgbClr val="333333"/>
                </a:solidFill>
              </a:rPr>
              <a:t>정성적 주제를 모델을 통해 학습시키기</a:t>
            </a:r>
            <a:endParaRPr b="1" sz="1900">
              <a:solidFill>
                <a:srgbClr val="33333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tea_2010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2020-10-18T02:36:22Z</dcterms:created>
  <dc:creator>Yu Saebyeol</dc:creator>
</cp:coreProperties>
</file>